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5" r:id="rId5"/>
    <p:sldId id="283" r:id="rId6"/>
    <p:sldId id="284" r:id="rId7"/>
    <p:sldId id="286" r:id="rId8"/>
    <p:sldId id="288" r:id="rId9"/>
    <p:sldId id="287" r:id="rId10"/>
    <p:sldId id="289" r:id="rId11"/>
    <p:sldId id="292" r:id="rId12"/>
    <p:sldId id="293" r:id="rId13"/>
    <p:sldId id="294" r:id="rId14"/>
    <p:sldId id="295" r:id="rId15"/>
    <p:sldId id="296" r:id="rId16"/>
    <p:sldId id="291"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7D9DDC-17E3-42EB-B67F-EF2E1DAED07A}" v="4" dt="2021-07-16T07:55:47.0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0" autoAdjust="0"/>
    <p:restoredTop sz="94660"/>
  </p:normalViewPr>
  <p:slideViewPr>
    <p:cSldViewPr snapToGrid="0">
      <p:cViewPr varScale="1">
        <p:scale>
          <a:sx n="74" d="100"/>
          <a:sy n="74" d="100"/>
        </p:scale>
        <p:origin x="671"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éo Fievet" userId="afaf6fa16e30b67f" providerId="LiveId" clId="{457D9DDC-17E3-42EB-B67F-EF2E1DAED07A}"/>
    <pc:docChg chg="undo custSel addSld delSld modSld sldOrd">
      <pc:chgData name="Théo Fievet" userId="afaf6fa16e30b67f" providerId="LiveId" clId="{457D9DDC-17E3-42EB-B67F-EF2E1DAED07A}" dt="2021-07-16T08:06:26.432" v="135" actId="20577"/>
      <pc:docMkLst>
        <pc:docMk/>
      </pc:docMkLst>
      <pc:sldChg chg="addSp delSp del mod">
        <pc:chgData name="Théo Fievet" userId="afaf6fa16e30b67f" providerId="LiveId" clId="{457D9DDC-17E3-42EB-B67F-EF2E1DAED07A}" dt="2021-07-16T07:51:52.036" v="122" actId="47"/>
        <pc:sldMkLst>
          <pc:docMk/>
          <pc:sldMk cId="3520042583" sldId="257"/>
        </pc:sldMkLst>
        <pc:spChg chg="add del">
          <ac:chgData name="Théo Fievet" userId="afaf6fa16e30b67f" providerId="LiveId" clId="{457D9DDC-17E3-42EB-B67F-EF2E1DAED07A}" dt="2021-07-16T07:51:26.137" v="118" actId="22"/>
          <ac:spMkLst>
            <pc:docMk/>
            <pc:sldMk cId="3520042583" sldId="257"/>
            <ac:spMk id="6" creationId="{5F18F303-385C-4278-B233-C1C9DFD08802}"/>
          </ac:spMkLst>
        </pc:spChg>
        <pc:spChg chg="add del">
          <ac:chgData name="Théo Fievet" userId="afaf6fa16e30b67f" providerId="LiveId" clId="{457D9DDC-17E3-42EB-B67F-EF2E1DAED07A}" dt="2021-07-16T07:51:28.465" v="120" actId="22"/>
          <ac:spMkLst>
            <pc:docMk/>
            <pc:sldMk cId="3520042583" sldId="257"/>
            <ac:spMk id="7" creationId="{21BCB8B4-DE83-4AD4-A962-17A444582FC5}"/>
          </ac:spMkLst>
        </pc:spChg>
      </pc:sldChg>
      <pc:sldChg chg="modSp mod">
        <pc:chgData name="Théo Fievet" userId="afaf6fa16e30b67f" providerId="LiveId" clId="{457D9DDC-17E3-42EB-B67F-EF2E1DAED07A}" dt="2021-07-16T08:06:16.423" v="131" actId="20577"/>
        <pc:sldMkLst>
          <pc:docMk/>
          <pc:sldMk cId="1146876368" sldId="286"/>
        </pc:sldMkLst>
        <pc:spChg chg="mod">
          <ac:chgData name="Théo Fievet" userId="afaf6fa16e30b67f" providerId="LiveId" clId="{457D9DDC-17E3-42EB-B67F-EF2E1DAED07A}" dt="2021-07-16T08:06:16.423" v="131" actId="20577"/>
          <ac:spMkLst>
            <pc:docMk/>
            <pc:sldMk cId="1146876368" sldId="286"/>
            <ac:spMk id="2" creationId="{FD7BCACC-B896-4390-A886-DFE895E3634F}"/>
          </ac:spMkLst>
        </pc:spChg>
      </pc:sldChg>
      <pc:sldChg chg="modSp mod">
        <pc:chgData name="Théo Fievet" userId="afaf6fa16e30b67f" providerId="LiveId" clId="{457D9DDC-17E3-42EB-B67F-EF2E1DAED07A}" dt="2021-07-16T08:06:26.432" v="135" actId="20577"/>
        <pc:sldMkLst>
          <pc:docMk/>
          <pc:sldMk cId="962463151" sldId="287"/>
        </pc:sldMkLst>
        <pc:spChg chg="mod">
          <ac:chgData name="Théo Fievet" userId="afaf6fa16e30b67f" providerId="LiveId" clId="{457D9DDC-17E3-42EB-B67F-EF2E1DAED07A}" dt="2021-07-16T08:06:26.432" v="135" actId="20577"/>
          <ac:spMkLst>
            <pc:docMk/>
            <pc:sldMk cId="962463151" sldId="287"/>
            <ac:spMk id="2" creationId="{82A4B196-FD0E-4D7F-A233-F8BB9CFD61F1}"/>
          </ac:spMkLst>
        </pc:spChg>
        <pc:spChg chg="mod">
          <ac:chgData name="Théo Fievet" userId="afaf6fa16e30b67f" providerId="LiveId" clId="{457D9DDC-17E3-42EB-B67F-EF2E1DAED07A}" dt="2021-07-16T07:42:19.542" v="61" actId="20577"/>
          <ac:spMkLst>
            <pc:docMk/>
            <pc:sldMk cId="962463151" sldId="287"/>
            <ac:spMk id="3" creationId="{6DA73A51-3A4C-487C-86D7-6CF406F5AA64}"/>
          </ac:spMkLst>
        </pc:spChg>
      </pc:sldChg>
      <pc:sldChg chg="modSp mod">
        <pc:chgData name="Théo Fievet" userId="afaf6fa16e30b67f" providerId="LiveId" clId="{457D9DDC-17E3-42EB-B67F-EF2E1DAED07A}" dt="2021-07-16T08:06:20.668" v="133" actId="20577"/>
        <pc:sldMkLst>
          <pc:docMk/>
          <pc:sldMk cId="2791878406" sldId="288"/>
        </pc:sldMkLst>
        <pc:spChg chg="mod">
          <ac:chgData name="Théo Fievet" userId="afaf6fa16e30b67f" providerId="LiveId" clId="{457D9DDC-17E3-42EB-B67F-EF2E1DAED07A}" dt="2021-07-16T08:06:20.668" v="133" actId="20577"/>
          <ac:spMkLst>
            <pc:docMk/>
            <pc:sldMk cId="2791878406" sldId="288"/>
            <ac:spMk id="4" creationId="{20ADF51C-E089-41F9-A38B-9363B2F08D3B}"/>
          </ac:spMkLst>
        </pc:spChg>
      </pc:sldChg>
      <pc:sldChg chg="modSp add del mod">
        <pc:chgData name="Théo Fievet" userId="afaf6fa16e30b67f" providerId="LiveId" clId="{457D9DDC-17E3-42EB-B67F-EF2E1DAED07A}" dt="2021-07-16T07:57:03.998" v="124" actId="47"/>
        <pc:sldMkLst>
          <pc:docMk/>
          <pc:sldMk cId="660147216" sldId="290"/>
        </pc:sldMkLst>
        <pc:spChg chg="mod">
          <ac:chgData name="Théo Fievet" userId="afaf6fa16e30b67f" providerId="LiveId" clId="{457D9DDC-17E3-42EB-B67F-EF2E1DAED07A}" dt="2021-07-16T07:41:12.789" v="2" actId="20577"/>
          <ac:spMkLst>
            <pc:docMk/>
            <pc:sldMk cId="660147216" sldId="290"/>
            <ac:spMk id="2" creationId="{7351B527-32BC-44E7-9151-5F260B96CB89}"/>
          </ac:spMkLst>
        </pc:spChg>
        <pc:spChg chg="mod">
          <ac:chgData name="Théo Fievet" userId="afaf6fa16e30b67f" providerId="LiveId" clId="{457D9DDC-17E3-42EB-B67F-EF2E1DAED07A}" dt="2021-07-16T07:41:38.286" v="54" actId="27636"/>
          <ac:spMkLst>
            <pc:docMk/>
            <pc:sldMk cId="660147216" sldId="290"/>
            <ac:spMk id="3" creationId="{5834B7C1-07AE-4C8A-9068-897A327CB303}"/>
          </ac:spMkLst>
        </pc:spChg>
      </pc:sldChg>
      <pc:sldChg chg="modSp add mod ord">
        <pc:chgData name="Théo Fievet" userId="afaf6fa16e30b67f" providerId="LiveId" clId="{457D9DDC-17E3-42EB-B67F-EF2E1DAED07A}" dt="2021-07-16T07:57:14.389" v="127" actId="20577"/>
        <pc:sldMkLst>
          <pc:docMk/>
          <pc:sldMk cId="239793554" sldId="291"/>
        </pc:sldMkLst>
        <pc:spChg chg="mod">
          <ac:chgData name="Théo Fievet" userId="afaf6fa16e30b67f" providerId="LiveId" clId="{457D9DDC-17E3-42EB-B67F-EF2E1DAED07A}" dt="2021-07-16T07:57:14.389" v="127" actId="20577"/>
          <ac:spMkLst>
            <pc:docMk/>
            <pc:sldMk cId="239793554" sldId="291"/>
            <ac:spMk id="2" creationId="{82A4B196-FD0E-4D7F-A233-F8BB9CFD61F1}"/>
          </ac:spMkLst>
        </pc:spChg>
        <pc:spChg chg="mod">
          <ac:chgData name="Théo Fievet" userId="afaf6fa16e30b67f" providerId="LiveId" clId="{457D9DDC-17E3-42EB-B67F-EF2E1DAED07A}" dt="2021-07-16T07:46:46.627" v="116" actId="20577"/>
          <ac:spMkLst>
            <pc:docMk/>
            <pc:sldMk cId="239793554" sldId="291"/>
            <ac:spMk id="3" creationId="{6DA73A51-3A4C-487C-86D7-6CF406F5AA64}"/>
          </ac:spMkLst>
        </pc:spChg>
      </pc:sldChg>
      <pc:sldChg chg="add">
        <pc:chgData name="Théo Fievet" userId="afaf6fa16e30b67f" providerId="LiveId" clId="{457D9DDC-17E3-42EB-B67F-EF2E1DAED07A}" dt="2021-07-16T07:51:46.334" v="121"/>
        <pc:sldMkLst>
          <pc:docMk/>
          <pc:sldMk cId="1348326613" sldId="292"/>
        </pc:sldMkLst>
      </pc:sldChg>
      <pc:sldChg chg="add">
        <pc:chgData name="Théo Fievet" userId="afaf6fa16e30b67f" providerId="LiveId" clId="{457D9DDC-17E3-42EB-B67F-EF2E1DAED07A}" dt="2021-07-16T07:55:47.095" v="123"/>
        <pc:sldMkLst>
          <pc:docMk/>
          <pc:sldMk cId="3818666977" sldId="293"/>
        </pc:sldMkLst>
      </pc:sldChg>
      <pc:sldChg chg="add">
        <pc:chgData name="Théo Fievet" userId="afaf6fa16e30b67f" providerId="LiveId" clId="{457D9DDC-17E3-42EB-B67F-EF2E1DAED07A}" dt="2021-07-16T07:55:47.095" v="123"/>
        <pc:sldMkLst>
          <pc:docMk/>
          <pc:sldMk cId="4116947222" sldId="294"/>
        </pc:sldMkLst>
      </pc:sldChg>
      <pc:sldChg chg="add">
        <pc:chgData name="Théo Fievet" userId="afaf6fa16e30b67f" providerId="LiveId" clId="{457D9DDC-17E3-42EB-B67F-EF2E1DAED07A}" dt="2021-07-16T07:55:47.095" v="123"/>
        <pc:sldMkLst>
          <pc:docMk/>
          <pc:sldMk cId="4030629615" sldId="295"/>
        </pc:sldMkLst>
      </pc:sldChg>
      <pc:sldChg chg="add">
        <pc:chgData name="Théo Fievet" userId="afaf6fa16e30b67f" providerId="LiveId" clId="{457D9DDC-17E3-42EB-B67F-EF2E1DAED07A}" dt="2021-07-16T07:55:47.095" v="123"/>
        <pc:sldMkLst>
          <pc:docMk/>
          <pc:sldMk cId="1965304895" sldId="296"/>
        </pc:sldMkLst>
      </pc:sldChg>
      <pc:sldChg chg="new del">
        <pc:chgData name="Théo Fievet" userId="afaf6fa16e30b67f" providerId="LiveId" clId="{457D9DDC-17E3-42EB-B67F-EF2E1DAED07A}" dt="2021-07-16T07:57:26.669" v="129" actId="680"/>
        <pc:sldMkLst>
          <pc:docMk/>
          <pc:sldMk cId="3640804629" sldId="29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4A1511-38ED-4376-953B-AE4B81E5D38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8F54115-B420-4A9D-8D27-1DF54DC9E761}">
      <dgm:prSet/>
      <dgm:spPr/>
      <dgm:t>
        <a:bodyPr/>
        <a:lstStyle/>
        <a:p>
          <a:r>
            <a:rPr lang="fr-BE"/>
            <a:t>What we called for: </a:t>
          </a:r>
          <a:endParaRPr lang="en-US"/>
        </a:p>
      </dgm:t>
    </dgm:pt>
    <dgm:pt modelId="{38CA1B28-CDE6-4C69-9A6A-6D3D35C046DB}" type="parTrans" cxnId="{1C744871-3B70-404B-AC1B-BA52078D4690}">
      <dgm:prSet/>
      <dgm:spPr/>
      <dgm:t>
        <a:bodyPr/>
        <a:lstStyle/>
        <a:p>
          <a:endParaRPr lang="en-US"/>
        </a:p>
      </dgm:t>
    </dgm:pt>
    <dgm:pt modelId="{4C39BC40-1D99-43A3-8500-F951EFE613D1}" type="sibTrans" cxnId="{1C744871-3B70-404B-AC1B-BA52078D4690}">
      <dgm:prSet/>
      <dgm:spPr/>
      <dgm:t>
        <a:bodyPr/>
        <a:lstStyle/>
        <a:p>
          <a:endParaRPr lang="en-US"/>
        </a:p>
      </dgm:t>
    </dgm:pt>
    <dgm:pt modelId="{86C49885-C605-4E4F-854C-7C296B5C2870}">
      <dgm:prSet/>
      <dgm:spPr/>
      <dgm:t>
        <a:bodyPr/>
        <a:lstStyle/>
        <a:p>
          <a:r>
            <a:rPr lang="fr-BE"/>
            <a:t>Recast as a regulation </a:t>
          </a:r>
          <a:endParaRPr lang="en-US"/>
        </a:p>
      </dgm:t>
    </dgm:pt>
    <dgm:pt modelId="{5346A26E-1911-4925-B92A-86F2A53F5F81}" type="parTrans" cxnId="{AE0A8C51-73DE-4E6A-996A-504818069507}">
      <dgm:prSet/>
      <dgm:spPr/>
      <dgm:t>
        <a:bodyPr/>
        <a:lstStyle/>
        <a:p>
          <a:endParaRPr lang="en-US"/>
        </a:p>
      </dgm:t>
    </dgm:pt>
    <dgm:pt modelId="{55434B32-F8E7-4269-8CF1-71F7A1465271}" type="sibTrans" cxnId="{AE0A8C51-73DE-4E6A-996A-504818069507}">
      <dgm:prSet/>
      <dgm:spPr/>
      <dgm:t>
        <a:bodyPr/>
        <a:lstStyle/>
        <a:p>
          <a:endParaRPr lang="en-US"/>
        </a:p>
      </dgm:t>
    </dgm:pt>
    <dgm:pt modelId="{62B16034-1E04-45ED-9CCC-F8EC17F1517A}">
      <dgm:prSet/>
      <dgm:spPr/>
      <dgm:t>
        <a:bodyPr/>
        <a:lstStyle/>
        <a:p>
          <a:r>
            <a:rPr lang="en-GB"/>
            <a:t>Minimum mandatory </a:t>
          </a:r>
          <a:r>
            <a:rPr lang="en-GB" dirty="0"/>
            <a:t>targets per Member States and per type of vehicles</a:t>
          </a:r>
          <a:endParaRPr lang="en-US" dirty="0"/>
        </a:p>
      </dgm:t>
    </dgm:pt>
    <dgm:pt modelId="{FB749E1E-EA39-4FCE-ABC7-6AD76D4CD3D5}" type="parTrans" cxnId="{450181AC-02E2-481E-983E-4D65EC3CC804}">
      <dgm:prSet/>
      <dgm:spPr/>
      <dgm:t>
        <a:bodyPr/>
        <a:lstStyle/>
        <a:p>
          <a:endParaRPr lang="en-US"/>
        </a:p>
      </dgm:t>
    </dgm:pt>
    <dgm:pt modelId="{7D8D315D-C1A2-4D89-83B9-C0F8F7F15FDE}" type="sibTrans" cxnId="{450181AC-02E2-481E-983E-4D65EC3CC804}">
      <dgm:prSet/>
      <dgm:spPr/>
      <dgm:t>
        <a:bodyPr/>
        <a:lstStyle/>
        <a:p>
          <a:endParaRPr lang="en-US"/>
        </a:p>
      </dgm:t>
    </dgm:pt>
    <dgm:pt modelId="{718289D1-94EA-4A74-970A-8EDC9D111DBE}">
      <dgm:prSet/>
      <dgm:spPr/>
      <dgm:t>
        <a:bodyPr/>
        <a:lstStyle/>
        <a:p>
          <a:r>
            <a:rPr lang="en-US"/>
            <a:t>Specific targets for HDVs</a:t>
          </a:r>
        </a:p>
      </dgm:t>
    </dgm:pt>
    <dgm:pt modelId="{17498486-42DD-41B4-AA1C-DFC0D0D75B0C}" type="parTrans" cxnId="{28F9E124-9665-47CF-B26F-438F55036280}">
      <dgm:prSet/>
      <dgm:spPr/>
      <dgm:t>
        <a:bodyPr/>
        <a:lstStyle/>
        <a:p>
          <a:endParaRPr lang="en-US"/>
        </a:p>
      </dgm:t>
    </dgm:pt>
    <dgm:pt modelId="{E4FFFF41-A10D-48DF-B911-C1F0D6D5E4E0}" type="sibTrans" cxnId="{28F9E124-9665-47CF-B26F-438F55036280}">
      <dgm:prSet/>
      <dgm:spPr/>
      <dgm:t>
        <a:bodyPr/>
        <a:lstStyle/>
        <a:p>
          <a:endParaRPr lang="en-US"/>
        </a:p>
      </dgm:t>
    </dgm:pt>
    <dgm:pt modelId="{B79A044E-FBC5-48EA-9118-B4A8073CA689}">
      <dgm:prSet/>
      <dgm:spPr/>
      <dgm:t>
        <a:bodyPr/>
        <a:lstStyle/>
        <a:p>
          <a:r>
            <a:rPr lang="en-US" dirty="0"/>
            <a:t>Recharging pool every 60km on Core and Comprehensive TENT by 2030</a:t>
          </a:r>
        </a:p>
      </dgm:t>
    </dgm:pt>
    <dgm:pt modelId="{D7A1DB6C-22C4-4F60-A326-EE34C6DC9F5A}" type="parTrans" cxnId="{4146C324-03B2-41BB-A742-F23C36779BA4}">
      <dgm:prSet/>
      <dgm:spPr/>
      <dgm:t>
        <a:bodyPr/>
        <a:lstStyle/>
        <a:p>
          <a:endParaRPr lang="en-US"/>
        </a:p>
      </dgm:t>
    </dgm:pt>
    <dgm:pt modelId="{6B78A2CB-5DB8-4E3F-B40A-F8DA510406BE}" type="sibTrans" cxnId="{4146C324-03B2-41BB-A742-F23C36779BA4}">
      <dgm:prSet/>
      <dgm:spPr/>
      <dgm:t>
        <a:bodyPr/>
        <a:lstStyle/>
        <a:p>
          <a:endParaRPr lang="en-US"/>
        </a:p>
      </dgm:t>
    </dgm:pt>
    <dgm:pt modelId="{0146A662-6BB9-4340-A1DA-B71C41316E37}">
      <dgm:prSet/>
      <dgm:spPr/>
      <dgm:t>
        <a:bodyPr/>
        <a:lstStyle/>
        <a:p>
          <a:r>
            <a:rPr lang="en-US" dirty="0"/>
            <a:t>Transparent pricing</a:t>
          </a:r>
        </a:p>
      </dgm:t>
    </dgm:pt>
    <dgm:pt modelId="{2C96B10A-8FB2-4C3A-B8C8-A7C57FEE9ABD}" type="parTrans" cxnId="{5D48CD45-E8FD-4F50-9320-87B7A23C5E4C}">
      <dgm:prSet/>
      <dgm:spPr/>
      <dgm:t>
        <a:bodyPr/>
        <a:lstStyle/>
        <a:p>
          <a:endParaRPr lang="en-US"/>
        </a:p>
      </dgm:t>
    </dgm:pt>
    <dgm:pt modelId="{CF6E9B14-451D-47AC-B830-01B98A82E8F9}" type="sibTrans" cxnId="{5D48CD45-E8FD-4F50-9320-87B7A23C5E4C}">
      <dgm:prSet/>
      <dgm:spPr/>
      <dgm:t>
        <a:bodyPr/>
        <a:lstStyle/>
        <a:p>
          <a:endParaRPr lang="en-US"/>
        </a:p>
      </dgm:t>
    </dgm:pt>
    <dgm:pt modelId="{AF01D685-0846-4DD4-AB81-7BACAB042456}">
      <dgm:prSet/>
      <dgm:spPr/>
      <dgm:t>
        <a:bodyPr/>
        <a:lstStyle/>
        <a:p>
          <a:r>
            <a:rPr lang="fr-BE" dirty="0" err="1"/>
            <a:t>What</a:t>
          </a:r>
          <a:r>
            <a:rPr lang="fr-BE" dirty="0"/>
            <a:t> </a:t>
          </a:r>
          <a:r>
            <a:rPr lang="fr-BE" dirty="0" err="1"/>
            <a:t>we</a:t>
          </a:r>
          <a:r>
            <a:rPr lang="fr-BE" dirty="0"/>
            <a:t> </a:t>
          </a:r>
          <a:r>
            <a:rPr lang="fr-BE" dirty="0" err="1"/>
            <a:t>need</a:t>
          </a:r>
          <a:r>
            <a:rPr lang="fr-BE" dirty="0"/>
            <a:t> to </a:t>
          </a:r>
          <a:r>
            <a:rPr lang="fr-BE" dirty="0" err="1"/>
            <a:t>reflect</a:t>
          </a:r>
          <a:r>
            <a:rPr lang="fr-BE" dirty="0"/>
            <a:t> </a:t>
          </a:r>
          <a:r>
            <a:rPr lang="fr-BE" dirty="0" err="1"/>
            <a:t>upon</a:t>
          </a:r>
          <a:r>
            <a:rPr lang="fr-BE" dirty="0"/>
            <a:t>: </a:t>
          </a:r>
          <a:endParaRPr lang="en-US" dirty="0"/>
        </a:p>
      </dgm:t>
    </dgm:pt>
    <dgm:pt modelId="{5A4DEBD0-D9FB-4F6D-A1A2-4C6D4866F9C0}" type="parTrans" cxnId="{51E354B4-C1BA-4651-95C3-C411C429DD7E}">
      <dgm:prSet/>
      <dgm:spPr/>
      <dgm:t>
        <a:bodyPr/>
        <a:lstStyle/>
        <a:p>
          <a:endParaRPr lang="en-US"/>
        </a:p>
      </dgm:t>
    </dgm:pt>
    <dgm:pt modelId="{89864246-F7E5-485D-BD7C-B6AD8F722DC9}" type="sibTrans" cxnId="{51E354B4-C1BA-4651-95C3-C411C429DD7E}">
      <dgm:prSet/>
      <dgm:spPr/>
      <dgm:t>
        <a:bodyPr/>
        <a:lstStyle/>
        <a:p>
          <a:endParaRPr lang="en-US"/>
        </a:p>
      </dgm:t>
    </dgm:pt>
    <dgm:pt modelId="{8147786C-B6E9-4966-A9D7-B3D195A9E6D0}">
      <dgm:prSet/>
      <dgm:spPr/>
      <dgm:t>
        <a:bodyPr/>
        <a:lstStyle/>
        <a:p>
          <a:r>
            <a:rPr lang="fr-BE"/>
            <a:t>Targets </a:t>
          </a:r>
          <a:r>
            <a:rPr lang="en-US"/>
            <a:t>based on kW/EVs (1kW/EV - 0,66kW/PHEV)</a:t>
          </a:r>
        </a:p>
      </dgm:t>
    </dgm:pt>
    <dgm:pt modelId="{887A5748-A40A-4A3B-8BCC-AFE1BD70FCE1}" type="parTrans" cxnId="{D7ADE49B-913B-4142-B121-6A5926554F7E}">
      <dgm:prSet/>
      <dgm:spPr/>
      <dgm:t>
        <a:bodyPr/>
        <a:lstStyle/>
        <a:p>
          <a:endParaRPr lang="en-US"/>
        </a:p>
      </dgm:t>
    </dgm:pt>
    <dgm:pt modelId="{B4E13AF9-F56C-406B-944F-71B23BDD8229}" type="sibTrans" cxnId="{D7ADE49B-913B-4142-B121-6A5926554F7E}">
      <dgm:prSet/>
      <dgm:spPr/>
      <dgm:t>
        <a:bodyPr/>
        <a:lstStyle/>
        <a:p>
          <a:endParaRPr lang="en-US"/>
        </a:p>
      </dgm:t>
    </dgm:pt>
    <dgm:pt modelId="{6D172270-34DC-4B02-AF56-37A7D3A2188F}">
      <dgm:prSet/>
      <dgm:spPr/>
      <dgm:t>
        <a:bodyPr/>
        <a:lstStyle/>
        <a:p>
          <a:r>
            <a:rPr lang="en-US" dirty="0"/>
            <a:t>Definition of alternative fuels and place given to hydrogen and fossil fuels </a:t>
          </a:r>
        </a:p>
      </dgm:t>
    </dgm:pt>
    <dgm:pt modelId="{96991A4D-8E9E-4511-AF30-EFD324ED3515}" type="parTrans" cxnId="{895E4436-FB91-4AB3-81A4-356E16DB72FF}">
      <dgm:prSet/>
      <dgm:spPr/>
      <dgm:t>
        <a:bodyPr/>
        <a:lstStyle/>
        <a:p>
          <a:endParaRPr lang="en-US"/>
        </a:p>
      </dgm:t>
    </dgm:pt>
    <dgm:pt modelId="{86068C86-03F3-4538-B88B-463980DC350A}" type="sibTrans" cxnId="{895E4436-FB91-4AB3-81A4-356E16DB72FF}">
      <dgm:prSet/>
      <dgm:spPr/>
      <dgm:t>
        <a:bodyPr/>
        <a:lstStyle/>
        <a:p>
          <a:endParaRPr lang="en-US"/>
        </a:p>
      </dgm:t>
    </dgm:pt>
    <dgm:pt modelId="{6AEB6405-1176-4059-B873-72E143F10D15}">
      <dgm:prSet/>
      <dgm:spPr/>
      <dgm:t>
        <a:bodyPr/>
        <a:lstStyle/>
        <a:p>
          <a:r>
            <a:rPr lang="en-US" dirty="0"/>
            <a:t>Definition of smart charging and the setting of a requirement</a:t>
          </a:r>
        </a:p>
      </dgm:t>
    </dgm:pt>
    <dgm:pt modelId="{7B128DA5-E8BA-4567-850B-D98AE2941046}" type="parTrans" cxnId="{4DC2C904-03D2-4324-B897-0E7989CDF194}">
      <dgm:prSet/>
      <dgm:spPr/>
      <dgm:t>
        <a:bodyPr/>
        <a:lstStyle/>
        <a:p>
          <a:endParaRPr lang="en-US"/>
        </a:p>
      </dgm:t>
    </dgm:pt>
    <dgm:pt modelId="{98E1AEBC-B31E-4068-81C9-1A402FC25F4F}" type="sibTrans" cxnId="{4DC2C904-03D2-4324-B897-0E7989CDF194}">
      <dgm:prSet/>
      <dgm:spPr/>
      <dgm:t>
        <a:bodyPr/>
        <a:lstStyle/>
        <a:p>
          <a:endParaRPr lang="en-US"/>
        </a:p>
      </dgm:t>
    </dgm:pt>
    <dgm:pt modelId="{FC8601D0-7055-48C5-8739-646C0E5116C7}">
      <dgm:prSet/>
      <dgm:spPr/>
      <dgm:t>
        <a:bodyPr/>
        <a:lstStyle/>
        <a:p>
          <a:r>
            <a:rPr lang="en-US" dirty="0"/>
            <a:t>Payment method</a:t>
          </a:r>
        </a:p>
      </dgm:t>
    </dgm:pt>
    <dgm:pt modelId="{96063B3D-B206-4731-A774-7F2CD3067FD6}" type="parTrans" cxnId="{7897152A-EF97-4733-9285-0610558FCC14}">
      <dgm:prSet/>
      <dgm:spPr/>
    </dgm:pt>
    <dgm:pt modelId="{386499EA-C7D5-409A-BDEC-023DA0363020}" type="sibTrans" cxnId="{7897152A-EF97-4733-9285-0610558FCC14}">
      <dgm:prSet/>
      <dgm:spPr/>
    </dgm:pt>
    <dgm:pt modelId="{76BC7190-9760-4CF7-B697-B5FA90DF8F7E}" type="pres">
      <dgm:prSet presAssocID="{A74A1511-38ED-4376-953B-AE4B81E5D38C}" presName="linear" presStyleCnt="0">
        <dgm:presLayoutVars>
          <dgm:dir/>
          <dgm:animLvl val="lvl"/>
          <dgm:resizeHandles val="exact"/>
        </dgm:presLayoutVars>
      </dgm:prSet>
      <dgm:spPr/>
    </dgm:pt>
    <dgm:pt modelId="{E1447B26-CDB3-43B5-A610-12DC568E34AB}" type="pres">
      <dgm:prSet presAssocID="{C8F54115-B420-4A9D-8D27-1DF54DC9E761}" presName="parentLin" presStyleCnt="0"/>
      <dgm:spPr/>
    </dgm:pt>
    <dgm:pt modelId="{67C4256B-7AB7-4639-9F42-E5E53CA7711D}" type="pres">
      <dgm:prSet presAssocID="{C8F54115-B420-4A9D-8D27-1DF54DC9E761}" presName="parentLeftMargin" presStyleLbl="node1" presStyleIdx="0" presStyleCnt="2"/>
      <dgm:spPr/>
    </dgm:pt>
    <dgm:pt modelId="{36B304D9-9D77-491F-AE18-B0AB8E4F4691}" type="pres">
      <dgm:prSet presAssocID="{C8F54115-B420-4A9D-8D27-1DF54DC9E761}" presName="parentText" presStyleLbl="node1" presStyleIdx="0" presStyleCnt="2">
        <dgm:presLayoutVars>
          <dgm:chMax val="0"/>
          <dgm:bulletEnabled val="1"/>
        </dgm:presLayoutVars>
      </dgm:prSet>
      <dgm:spPr/>
    </dgm:pt>
    <dgm:pt modelId="{293AC125-38E3-4DE7-9378-AF2FCB21F369}" type="pres">
      <dgm:prSet presAssocID="{C8F54115-B420-4A9D-8D27-1DF54DC9E761}" presName="negativeSpace" presStyleCnt="0"/>
      <dgm:spPr/>
    </dgm:pt>
    <dgm:pt modelId="{E9DFD222-944A-4AE1-B628-6E0B09FD3184}" type="pres">
      <dgm:prSet presAssocID="{C8F54115-B420-4A9D-8D27-1DF54DC9E761}" presName="childText" presStyleLbl="conFgAcc1" presStyleIdx="0" presStyleCnt="2" custScaleY="90168">
        <dgm:presLayoutVars>
          <dgm:bulletEnabled val="1"/>
        </dgm:presLayoutVars>
      </dgm:prSet>
      <dgm:spPr/>
    </dgm:pt>
    <dgm:pt modelId="{3BD308C1-1BE0-4C51-87B5-6DD87AE9AF33}" type="pres">
      <dgm:prSet presAssocID="{4C39BC40-1D99-43A3-8500-F951EFE613D1}" presName="spaceBetweenRectangles" presStyleCnt="0"/>
      <dgm:spPr/>
    </dgm:pt>
    <dgm:pt modelId="{04FD3C80-D780-46CC-9480-A9EAD469B126}" type="pres">
      <dgm:prSet presAssocID="{AF01D685-0846-4DD4-AB81-7BACAB042456}" presName="parentLin" presStyleCnt="0"/>
      <dgm:spPr/>
    </dgm:pt>
    <dgm:pt modelId="{DCD3E3F6-AFAC-4DE6-970A-3867474BB7A1}" type="pres">
      <dgm:prSet presAssocID="{AF01D685-0846-4DD4-AB81-7BACAB042456}" presName="parentLeftMargin" presStyleLbl="node1" presStyleIdx="0" presStyleCnt="2"/>
      <dgm:spPr/>
    </dgm:pt>
    <dgm:pt modelId="{DBEC5116-B9E6-4A7F-B061-F3BAC07817EB}" type="pres">
      <dgm:prSet presAssocID="{AF01D685-0846-4DD4-AB81-7BACAB042456}" presName="parentText" presStyleLbl="node1" presStyleIdx="1" presStyleCnt="2">
        <dgm:presLayoutVars>
          <dgm:chMax val="0"/>
          <dgm:bulletEnabled val="1"/>
        </dgm:presLayoutVars>
      </dgm:prSet>
      <dgm:spPr/>
    </dgm:pt>
    <dgm:pt modelId="{58F11719-448D-492A-A7E5-939B0E995DE6}" type="pres">
      <dgm:prSet presAssocID="{AF01D685-0846-4DD4-AB81-7BACAB042456}" presName="negativeSpace" presStyleCnt="0"/>
      <dgm:spPr/>
    </dgm:pt>
    <dgm:pt modelId="{92E41078-DBC0-4922-ADE3-D509B77A2F4B}" type="pres">
      <dgm:prSet presAssocID="{AF01D685-0846-4DD4-AB81-7BACAB042456}" presName="childText" presStyleLbl="conFgAcc1" presStyleIdx="1" presStyleCnt="2">
        <dgm:presLayoutVars>
          <dgm:bulletEnabled val="1"/>
        </dgm:presLayoutVars>
      </dgm:prSet>
      <dgm:spPr/>
    </dgm:pt>
  </dgm:ptLst>
  <dgm:cxnLst>
    <dgm:cxn modelId="{AE51ED00-06C4-441F-BE0F-9D210B24C7A8}" type="presOf" srcId="{FC8601D0-7055-48C5-8739-646C0E5116C7}" destId="{92E41078-DBC0-4922-ADE3-D509B77A2F4B}" srcOrd="0" destOrd="3" presId="urn:microsoft.com/office/officeart/2005/8/layout/list1"/>
    <dgm:cxn modelId="{4DC2C904-03D2-4324-B897-0E7989CDF194}" srcId="{AF01D685-0846-4DD4-AB81-7BACAB042456}" destId="{6AEB6405-1176-4059-B873-72E143F10D15}" srcOrd="2" destOrd="0" parTransId="{7B128DA5-E8BA-4567-850B-D98AE2941046}" sibTransId="{98E1AEBC-B31E-4068-81C9-1A402FC25F4F}"/>
    <dgm:cxn modelId="{5017AD1D-70F6-4E2E-8529-1D022CB1F85E}" type="presOf" srcId="{62B16034-1E04-45ED-9CCC-F8EC17F1517A}" destId="{E9DFD222-944A-4AE1-B628-6E0B09FD3184}" srcOrd="0" destOrd="1" presId="urn:microsoft.com/office/officeart/2005/8/layout/list1"/>
    <dgm:cxn modelId="{4A136C22-E290-44CA-893F-D59A22AD4BD3}" type="presOf" srcId="{A74A1511-38ED-4376-953B-AE4B81E5D38C}" destId="{76BC7190-9760-4CF7-B697-B5FA90DF8F7E}" srcOrd="0" destOrd="0" presId="urn:microsoft.com/office/officeart/2005/8/layout/list1"/>
    <dgm:cxn modelId="{4146C324-03B2-41BB-A742-F23C36779BA4}" srcId="{C8F54115-B420-4A9D-8D27-1DF54DC9E761}" destId="{B79A044E-FBC5-48EA-9118-B4A8073CA689}" srcOrd="3" destOrd="0" parTransId="{D7A1DB6C-22C4-4F60-A326-EE34C6DC9F5A}" sibTransId="{6B78A2CB-5DB8-4E3F-B40A-F8DA510406BE}"/>
    <dgm:cxn modelId="{28F9E124-9665-47CF-B26F-438F55036280}" srcId="{C8F54115-B420-4A9D-8D27-1DF54DC9E761}" destId="{718289D1-94EA-4A74-970A-8EDC9D111DBE}" srcOrd="2" destOrd="0" parTransId="{17498486-42DD-41B4-AA1C-DFC0D0D75B0C}" sibTransId="{E4FFFF41-A10D-48DF-B911-C1F0D6D5E4E0}"/>
    <dgm:cxn modelId="{7897152A-EF97-4733-9285-0610558FCC14}" srcId="{AF01D685-0846-4DD4-AB81-7BACAB042456}" destId="{FC8601D0-7055-48C5-8739-646C0E5116C7}" srcOrd="3" destOrd="0" parTransId="{96063B3D-B206-4731-A774-7F2CD3067FD6}" sibTransId="{386499EA-C7D5-409A-BDEC-023DA0363020}"/>
    <dgm:cxn modelId="{895E4436-FB91-4AB3-81A4-356E16DB72FF}" srcId="{AF01D685-0846-4DD4-AB81-7BACAB042456}" destId="{6D172270-34DC-4B02-AF56-37A7D3A2188F}" srcOrd="1" destOrd="0" parTransId="{96991A4D-8E9E-4511-AF30-EFD324ED3515}" sibTransId="{86068C86-03F3-4538-B88B-463980DC350A}"/>
    <dgm:cxn modelId="{5D48CD45-E8FD-4F50-9320-87B7A23C5E4C}" srcId="{C8F54115-B420-4A9D-8D27-1DF54DC9E761}" destId="{0146A662-6BB9-4340-A1DA-B71C41316E37}" srcOrd="4" destOrd="0" parTransId="{2C96B10A-8FB2-4C3A-B8C8-A7C57FEE9ABD}" sibTransId="{CF6E9B14-451D-47AC-B830-01B98A82E8F9}"/>
    <dgm:cxn modelId="{EB02B46D-2691-4AAB-B332-5D47E48C280D}" type="presOf" srcId="{86C49885-C605-4E4F-854C-7C296B5C2870}" destId="{E9DFD222-944A-4AE1-B628-6E0B09FD3184}" srcOrd="0" destOrd="0" presId="urn:microsoft.com/office/officeart/2005/8/layout/list1"/>
    <dgm:cxn modelId="{1C744871-3B70-404B-AC1B-BA52078D4690}" srcId="{A74A1511-38ED-4376-953B-AE4B81E5D38C}" destId="{C8F54115-B420-4A9D-8D27-1DF54DC9E761}" srcOrd="0" destOrd="0" parTransId="{38CA1B28-CDE6-4C69-9A6A-6D3D35C046DB}" sibTransId="{4C39BC40-1D99-43A3-8500-F951EFE613D1}"/>
    <dgm:cxn modelId="{AE0A8C51-73DE-4E6A-996A-504818069507}" srcId="{C8F54115-B420-4A9D-8D27-1DF54DC9E761}" destId="{86C49885-C605-4E4F-854C-7C296B5C2870}" srcOrd="0" destOrd="0" parTransId="{5346A26E-1911-4925-B92A-86F2A53F5F81}" sibTransId="{55434B32-F8E7-4269-8CF1-71F7A1465271}"/>
    <dgm:cxn modelId="{233EC874-1E4F-42F0-BCA3-935A6119BF0B}" type="presOf" srcId="{8147786C-B6E9-4966-A9D7-B3D195A9E6D0}" destId="{92E41078-DBC0-4922-ADE3-D509B77A2F4B}" srcOrd="0" destOrd="0" presId="urn:microsoft.com/office/officeart/2005/8/layout/list1"/>
    <dgm:cxn modelId="{15F11955-FD4E-43CC-BABE-455D8B01470F}" type="presOf" srcId="{AF01D685-0846-4DD4-AB81-7BACAB042456}" destId="{DCD3E3F6-AFAC-4DE6-970A-3867474BB7A1}" srcOrd="0" destOrd="0" presId="urn:microsoft.com/office/officeart/2005/8/layout/list1"/>
    <dgm:cxn modelId="{14F27E98-ABEE-4DB1-BC9D-B0AA3008506E}" type="presOf" srcId="{AF01D685-0846-4DD4-AB81-7BACAB042456}" destId="{DBEC5116-B9E6-4A7F-B061-F3BAC07817EB}" srcOrd="1" destOrd="0" presId="urn:microsoft.com/office/officeart/2005/8/layout/list1"/>
    <dgm:cxn modelId="{D7ADE49B-913B-4142-B121-6A5926554F7E}" srcId="{AF01D685-0846-4DD4-AB81-7BACAB042456}" destId="{8147786C-B6E9-4966-A9D7-B3D195A9E6D0}" srcOrd="0" destOrd="0" parTransId="{887A5748-A40A-4A3B-8BCC-AFE1BD70FCE1}" sibTransId="{B4E13AF9-F56C-406B-944F-71B23BDD8229}"/>
    <dgm:cxn modelId="{4C0CE09F-FB8B-4530-A105-888040F201A9}" type="presOf" srcId="{718289D1-94EA-4A74-970A-8EDC9D111DBE}" destId="{E9DFD222-944A-4AE1-B628-6E0B09FD3184}" srcOrd="0" destOrd="2" presId="urn:microsoft.com/office/officeart/2005/8/layout/list1"/>
    <dgm:cxn modelId="{768305A9-A91F-45D7-8978-BC61D05BEFA7}" type="presOf" srcId="{6D172270-34DC-4B02-AF56-37A7D3A2188F}" destId="{92E41078-DBC0-4922-ADE3-D509B77A2F4B}" srcOrd="0" destOrd="1" presId="urn:microsoft.com/office/officeart/2005/8/layout/list1"/>
    <dgm:cxn modelId="{450181AC-02E2-481E-983E-4D65EC3CC804}" srcId="{C8F54115-B420-4A9D-8D27-1DF54DC9E761}" destId="{62B16034-1E04-45ED-9CCC-F8EC17F1517A}" srcOrd="1" destOrd="0" parTransId="{FB749E1E-EA39-4FCE-ABC7-6AD76D4CD3D5}" sibTransId="{7D8D315D-C1A2-4D89-83B9-C0F8F7F15FDE}"/>
    <dgm:cxn modelId="{51E354B4-C1BA-4651-95C3-C411C429DD7E}" srcId="{A74A1511-38ED-4376-953B-AE4B81E5D38C}" destId="{AF01D685-0846-4DD4-AB81-7BACAB042456}" srcOrd="1" destOrd="0" parTransId="{5A4DEBD0-D9FB-4F6D-A1A2-4C6D4866F9C0}" sibTransId="{89864246-F7E5-485D-BD7C-B6AD8F722DC9}"/>
    <dgm:cxn modelId="{653F9BBE-9244-4FBE-84FF-817AEBCC2966}" type="presOf" srcId="{B79A044E-FBC5-48EA-9118-B4A8073CA689}" destId="{E9DFD222-944A-4AE1-B628-6E0B09FD3184}" srcOrd="0" destOrd="3" presId="urn:microsoft.com/office/officeart/2005/8/layout/list1"/>
    <dgm:cxn modelId="{B86952C8-A4CC-4C06-85A5-7BD066C6CF89}" type="presOf" srcId="{C8F54115-B420-4A9D-8D27-1DF54DC9E761}" destId="{67C4256B-7AB7-4639-9F42-E5E53CA7711D}" srcOrd="0" destOrd="0" presId="urn:microsoft.com/office/officeart/2005/8/layout/list1"/>
    <dgm:cxn modelId="{3B8EA9DC-36F9-4718-8EC3-0A25A1C006D0}" type="presOf" srcId="{6AEB6405-1176-4059-B873-72E143F10D15}" destId="{92E41078-DBC0-4922-ADE3-D509B77A2F4B}" srcOrd="0" destOrd="2" presId="urn:microsoft.com/office/officeart/2005/8/layout/list1"/>
    <dgm:cxn modelId="{CCC6D8E4-428E-4C21-B923-310D495A4EA3}" type="presOf" srcId="{C8F54115-B420-4A9D-8D27-1DF54DC9E761}" destId="{36B304D9-9D77-491F-AE18-B0AB8E4F4691}" srcOrd="1" destOrd="0" presId="urn:microsoft.com/office/officeart/2005/8/layout/list1"/>
    <dgm:cxn modelId="{529CF8ED-DBD4-4C86-ACC7-0BE15DB5D79A}" type="presOf" srcId="{0146A662-6BB9-4340-A1DA-B71C41316E37}" destId="{E9DFD222-944A-4AE1-B628-6E0B09FD3184}" srcOrd="0" destOrd="4" presId="urn:microsoft.com/office/officeart/2005/8/layout/list1"/>
    <dgm:cxn modelId="{2130FB6C-1672-4B79-8830-21EDFFFB798F}" type="presParOf" srcId="{76BC7190-9760-4CF7-B697-B5FA90DF8F7E}" destId="{E1447B26-CDB3-43B5-A610-12DC568E34AB}" srcOrd="0" destOrd="0" presId="urn:microsoft.com/office/officeart/2005/8/layout/list1"/>
    <dgm:cxn modelId="{DE11974C-8BDC-4474-BDD9-E276C896FA9B}" type="presParOf" srcId="{E1447B26-CDB3-43B5-A610-12DC568E34AB}" destId="{67C4256B-7AB7-4639-9F42-E5E53CA7711D}" srcOrd="0" destOrd="0" presId="urn:microsoft.com/office/officeart/2005/8/layout/list1"/>
    <dgm:cxn modelId="{6FF8B9FB-1C12-4FD6-854B-650C5FD8B93C}" type="presParOf" srcId="{E1447B26-CDB3-43B5-A610-12DC568E34AB}" destId="{36B304D9-9D77-491F-AE18-B0AB8E4F4691}" srcOrd="1" destOrd="0" presId="urn:microsoft.com/office/officeart/2005/8/layout/list1"/>
    <dgm:cxn modelId="{72A5F268-0E12-4B54-B92C-DFD2A76239C5}" type="presParOf" srcId="{76BC7190-9760-4CF7-B697-B5FA90DF8F7E}" destId="{293AC125-38E3-4DE7-9378-AF2FCB21F369}" srcOrd="1" destOrd="0" presId="urn:microsoft.com/office/officeart/2005/8/layout/list1"/>
    <dgm:cxn modelId="{71F1CC6A-603E-47A4-8866-8BEC87454CA3}" type="presParOf" srcId="{76BC7190-9760-4CF7-B697-B5FA90DF8F7E}" destId="{E9DFD222-944A-4AE1-B628-6E0B09FD3184}" srcOrd="2" destOrd="0" presId="urn:microsoft.com/office/officeart/2005/8/layout/list1"/>
    <dgm:cxn modelId="{C2B8B481-E9A7-4202-B941-D34749B26D92}" type="presParOf" srcId="{76BC7190-9760-4CF7-B697-B5FA90DF8F7E}" destId="{3BD308C1-1BE0-4C51-87B5-6DD87AE9AF33}" srcOrd="3" destOrd="0" presId="urn:microsoft.com/office/officeart/2005/8/layout/list1"/>
    <dgm:cxn modelId="{A685BDF4-B9AC-4197-B160-FBD6DB817DB0}" type="presParOf" srcId="{76BC7190-9760-4CF7-B697-B5FA90DF8F7E}" destId="{04FD3C80-D780-46CC-9480-A9EAD469B126}" srcOrd="4" destOrd="0" presId="urn:microsoft.com/office/officeart/2005/8/layout/list1"/>
    <dgm:cxn modelId="{55CB2533-ACA5-4CF4-AF7F-2D74A01ADBD1}" type="presParOf" srcId="{04FD3C80-D780-46CC-9480-A9EAD469B126}" destId="{DCD3E3F6-AFAC-4DE6-970A-3867474BB7A1}" srcOrd="0" destOrd="0" presId="urn:microsoft.com/office/officeart/2005/8/layout/list1"/>
    <dgm:cxn modelId="{8721491E-6BE7-443E-8207-DE55600F391C}" type="presParOf" srcId="{04FD3C80-D780-46CC-9480-A9EAD469B126}" destId="{DBEC5116-B9E6-4A7F-B061-F3BAC07817EB}" srcOrd="1" destOrd="0" presId="urn:microsoft.com/office/officeart/2005/8/layout/list1"/>
    <dgm:cxn modelId="{74116180-8A81-41F2-9E09-89BE738000FB}" type="presParOf" srcId="{76BC7190-9760-4CF7-B697-B5FA90DF8F7E}" destId="{58F11719-448D-492A-A7E5-939B0E995DE6}" srcOrd="5" destOrd="0" presId="urn:microsoft.com/office/officeart/2005/8/layout/list1"/>
    <dgm:cxn modelId="{5A863AC6-61E6-4DB1-A779-E4AD990A2B74}" type="presParOf" srcId="{76BC7190-9760-4CF7-B697-B5FA90DF8F7E}" destId="{92E41078-DBC0-4922-ADE3-D509B77A2F4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FD222-944A-4AE1-B628-6E0B09FD3184}">
      <dsp:nvSpPr>
        <dsp:cNvPr id="0" name=""/>
        <dsp:cNvSpPr/>
      </dsp:nvSpPr>
      <dsp:spPr>
        <a:xfrm>
          <a:off x="0" y="366655"/>
          <a:ext cx="10781144" cy="193139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6737" tIns="374904" rIns="836737" bIns="128016" numCol="1" spcCol="1270" anchor="t" anchorCtr="0">
          <a:noAutofit/>
        </a:bodyPr>
        <a:lstStyle/>
        <a:p>
          <a:pPr marL="171450" lvl="1" indent="-171450" algn="l" defTabSz="800100">
            <a:lnSpc>
              <a:spcPct val="90000"/>
            </a:lnSpc>
            <a:spcBef>
              <a:spcPct val="0"/>
            </a:spcBef>
            <a:spcAft>
              <a:spcPct val="15000"/>
            </a:spcAft>
            <a:buChar char="•"/>
          </a:pPr>
          <a:r>
            <a:rPr lang="fr-BE" sz="1800" kern="1200"/>
            <a:t>Recast as a regulation </a:t>
          </a:r>
          <a:endParaRPr lang="en-US" sz="1800" kern="1200"/>
        </a:p>
        <a:p>
          <a:pPr marL="171450" lvl="1" indent="-171450" algn="l" defTabSz="800100">
            <a:lnSpc>
              <a:spcPct val="90000"/>
            </a:lnSpc>
            <a:spcBef>
              <a:spcPct val="0"/>
            </a:spcBef>
            <a:spcAft>
              <a:spcPct val="15000"/>
            </a:spcAft>
            <a:buChar char="•"/>
          </a:pPr>
          <a:r>
            <a:rPr lang="en-GB" sz="1800" kern="1200"/>
            <a:t>Minimum mandatory </a:t>
          </a:r>
          <a:r>
            <a:rPr lang="en-GB" sz="1800" kern="1200" dirty="0"/>
            <a:t>targets per Member States and per type of vehicles</a:t>
          </a:r>
          <a:endParaRPr lang="en-US" sz="1800" kern="1200" dirty="0"/>
        </a:p>
        <a:p>
          <a:pPr marL="171450" lvl="1" indent="-171450" algn="l" defTabSz="800100">
            <a:lnSpc>
              <a:spcPct val="90000"/>
            </a:lnSpc>
            <a:spcBef>
              <a:spcPct val="0"/>
            </a:spcBef>
            <a:spcAft>
              <a:spcPct val="15000"/>
            </a:spcAft>
            <a:buChar char="•"/>
          </a:pPr>
          <a:r>
            <a:rPr lang="en-US" sz="1800" kern="1200"/>
            <a:t>Specific targets for HDVs</a:t>
          </a:r>
        </a:p>
        <a:p>
          <a:pPr marL="171450" lvl="1" indent="-171450" algn="l" defTabSz="800100">
            <a:lnSpc>
              <a:spcPct val="90000"/>
            </a:lnSpc>
            <a:spcBef>
              <a:spcPct val="0"/>
            </a:spcBef>
            <a:spcAft>
              <a:spcPct val="15000"/>
            </a:spcAft>
            <a:buChar char="•"/>
          </a:pPr>
          <a:r>
            <a:rPr lang="en-US" sz="1800" kern="1200" dirty="0"/>
            <a:t>Recharging pool every 60km on Core and Comprehensive TENT by 2030</a:t>
          </a:r>
        </a:p>
        <a:p>
          <a:pPr marL="171450" lvl="1" indent="-171450" algn="l" defTabSz="800100">
            <a:lnSpc>
              <a:spcPct val="90000"/>
            </a:lnSpc>
            <a:spcBef>
              <a:spcPct val="0"/>
            </a:spcBef>
            <a:spcAft>
              <a:spcPct val="15000"/>
            </a:spcAft>
            <a:buChar char="•"/>
          </a:pPr>
          <a:r>
            <a:rPr lang="en-US" sz="1800" kern="1200" dirty="0"/>
            <a:t>Transparent pricing</a:t>
          </a:r>
        </a:p>
      </dsp:txBody>
      <dsp:txXfrm>
        <a:off x="0" y="366655"/>
        <a:ext cx="10781144" cy="1931398"/>
      </dsp:txXfrm>
    </dsp:sp>
    <dsp:sp modelId="{36B304D9-9D77-491F-AE18-B0AB8E4F4691}">
      <dsp:nvSpPr>
        <dsp:cNvPr id="0" name=""/>
        <dsp:cNvSpPr/>
      </dsp:nvSpPr>
      <dsp:spPr>
        <a:xfrm>
          <a:off x="539057" y="71455"/>
          <a:ext cx="7546800"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251" tIns="0" rIns="285251" bIns="0" numCol="1" spcCol="1270" anchor="ctr" anchorCtr="0">
          <a:noAutofit/>
        </a:bodyPr>
        <a:lstStyle/>
        <a:p>
          <a:pPr marL="0" lvl="0" indent="0" algn="l" defTabSz="800100">
            <a:lnSpc>
              <a:spcPct val="90000"/>
            </a:lnSpc>
            <a:spcBef>
              <a:spcPct val="0"/>
            </a:spcBef>
            <a:spcAft>
              <a:spcPct val="35000"/>
            </a:spcAft>
            <a:buNone/>
          </a:pPr>
          <a:r>
            <a:rPr lang="fr-BE" sz="1800" kern="1200"/>
            <a:t>What we called for: </a:t>
          </a:r>
          <a:endParaRPr lang="en-US" sz="1800" kern="1200"/>
        </a:p>
      </dsp:txBody>
      <dsp:txXfrm>
        <a:off x="567878" y="100276"/>
        <a:ext cx="7489158" cy="532758"/>
      </dsp:txXfrm>
    </dsp:sp>
    <dsp:sp modelId="{92E41078-DBC0-4922-ADE3-D509B77A2F4B}">
      <dsp:nvSpPr>
        <dsp:cNvPr id="0" name=""/>
        <dsp:cNvSpPr/>
      </dsp:nvSpPr>
      <dsp:spPr>
        <a:xfrm>
          <a:off x="0" y="2701253"/>
          <a:ext cx="10781144" cy="1827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6737" tIns="374904" rIns="836737" bIns="128016" numCol="1" spcCol="1270" anchor="t" anchorCtr="0">
          <a:noAutofit/>
        </a:bodyPr>
        <a:lstStyle/>
        <a:p>
          <a:pPr marL="171450" lvl="1" indent="-171450" algn="l" defTabSz="800100">
            <a:lnSpc>
              <a:spcPct val="90000"/>
            </a:lnSpc>
            <a:spcBef>
              <a:spcPct val="0"/>
            </a:spcBef>
            <a:spcAft>
              <a:spcPct val="15000"/>
            </a:spcAft>
            <a:buChar char="•"/>
          </a:pPr>
          <a:r>
            <a:rPr lang="fr-BE" sz="1800" kern="1200"/>
            <a:t>Targets </a:t>
          </a:r>
          <a:r>
            <a:rPr lang="en-US" sz="1800" kern="1200"/>
            <a:t>based on kW/EVs (1kW/EV - 0,66kW/PHEV)</a:t>
          </a:r>
        </a:p>
        <a:p>
          <a:pPr marL="171450" lvl="1" indent="-171450" algn="l" defTabSz="800100">
            <a:lnSpc>
              <a:spcPct val="90000"/>
            </a:lnSpc>
            <a:spcBef>
              <a:spcPct val="0"/>
            </a:spcBef>
            <a:spcAft>
              <a:spcPct val="15000"/>
            </a:spcAft>
            <a:buChar char="•"/>
          </a:pPr>
          <a:r>
            <a:rPr lang="en-US" sz="1800" kern="1200" dirty="0"/>
            <a:t>Definition of alternative fuels and place given to hydrogen and fossil fuels </a:t>
          </a:r>
        </a:p>
        <a:p>
          <a:pPr marL="171450" lvl="1" indent="-171450" algn="l" defTabSz="800100">
            <a:lnSpc>
              <a:spcPct val="90000"/>
            </a:lnSpc>
            <a:spcBef>
              <a:spcPct val="0"/>
            </a:spcBef>
            <a:spcAft>
              <a:spcPct val="15000"/>
            </a:spcAft>
            <a:buChar char="•"/>
          </a:pPr>
          <a:r>
            <a:rPr lang="en-US" sz="1800" kern="1200" dirty="0"/>
            <a:t>Definition of smart charging and the setting of a requirement</a:t>
          </a:r>
        </a:p>
        <a:p>
          <a:pPr marL="171450" lvl="1" indent="-171450" algn="l" defTabSz="800100">
            <a:lnSpc>
              <a:spcPct val="90000"/>
            </a:lnSpc>
            <a:spcBef>
              <a:spcPct val="0"/>
            </a:spcBef>
            <a:spcAft>
              <a:spcPct val="15000"/>
            </a:spcAft>
            <a:buChar char="•"/>
          </a:pPr>
          <a:r>
            <a:rPr lang="en-US" sz="1800" kern="1200" dirty="0"/>
            <a:t>Payment method</a:t>
          </a:r>
        </a:p>
      </dsp:txBody>
      <dsp:txXfrm>
        <a:off x="0" y="2701253"/>
        <a:ext cx="10781144" cy="1827000"/>
      </dsp:txXfrm>
    </dsp:sp>
    <dsp:sp modelId="{DBEC5116-B9E6-4A7F-B061-F3BAC07817EB}">
      <dsp:nvSpPr>
        <dsp:cNvPr id="0" name=""/>
        <dsp:cNvSpPr/>
      </dsp:nvSpPr>
      <dsp:spPr>
        <a:xfrm>
          <a:off x="539057" y="2406053"/>
          <a:ext cx="7546800"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251" tIns="0" rIns="285251" bIns="0" numCol="1" spcCol="1270" anchor="ctr" anchorCtr="0">
          <a:noAutofit/>
        </a:bodyPr>
        <a:lstStyle/>
        <a:p>
          <a:pPr marL="0" lvl="0" indent="0" algn="l" defTabSz="800100">
            <a:lnSpc>
              <a:spcPct val="90000"/>
            </a:lnSpc>
            <a:spcBef>
              <a:spcPct val="0"/>
            </a:spcBef>
            <a:spcAft>
              <a:spcPct val="35000"/>
            </a:spcAft>
            <a:buNone/>
          </a:pPr>
          <a:r>
            <a:rPr lang="fr-BE" sz="1800" kern="1200" dirty="0" err="1"/>
            <a:t>What</a:t>
          </a:r>
          <a:r>
            <a:rPr lang="fr-BE" sz="1800" kern="1200" dirty="0"/>
            <a:t> </a:t>
          </a:r>
          <a:r>
            <a:rPr lang="fr-BE" sz="1800" kern="1200" dirty="0" err="1"/>
            <a:t>we</a:t>
          </a:r>
          <a:r>
            <a:rPr lang="fr-BE" sz="1800" kern="1200" dirty="0"/>
            <a:t> </a:t>
          </a:r>
          <a:r>
            <a:rPr lang="fr-BE" sz="1800" kern="1200" dirty="0" err="1"/>
            <a:t>need</a:t>
          </a:r>
          <a:r>
            <a:rPr lang="fr-BE" sz="1800" kern="1200" dirty="0"/>
            <a:t> to </a:t>
          </a:r>
          <a:r>
            <a:rPr lang="fr-BE" sz="1800" kern="1200" dirty="0" err="1"/>
            <a:t>reflect</a:t>
          </a:r>
          <a:r>
            <a:rPr lang="fr-BE" sz="1800" kern="1200" dirty="0"/>
            <a:t> </a:t>
          </a:r>
          <a:r>
            <a:rPr lang="fr-BE" sz="1800" kern="1200" dirty="0" err="1"/>
            <a:t>upon</a:t>
          </a:r>
          <a:r>
            <a:rPr lang="fr-BE" sz="1800" kern="1200" dirty="0"/>
            <a:t>: </a:t>
          </a:r>
          <a:endParaRPr lang="en-US" sz="1800" kern="1200" dirty="0"/>
        </a:p>
      </dsp:txBody>
      <dsp:txXfrm>
        <a:off x="567878" y="2434874"/>
        <a:ext cx="7489158"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563392-7C16-4C6C-81A2-27B6B301BE3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75C13A21-C781-45F9-AC64-8CBF29BACF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349CB8C1-F6C2-4792-8BC0-2F2A2391F37E}"/>
              </a:ext>
            </a:extLst>
          </p:cNvPr>
          <p:cNvSpPr>
            <a:spLocks noGrp="1"/>
          </p:cNvSpPr>
          <p:nvPr>
            <p:ph type="dt" sz="half" idx="10"/>
          </p:nvPr>
        </p:nvSpPr>
        <p:spPr/>
        <p:txBody>
          <a:bodyPr/>
          <a:lstStyle/>
          <a:p>
            <a:fld id="{532E189B-86AD-467F-A264-E00B57B058B4}" type="datetimeFigureOut">
              <a:rPr lang="fr-BE" smtClean="0"/>
              <a:t>16-07-21</a:t>
            </a:fld>
            <a:endParaRPr lang="fr-BE"/>
          </a:p>
        </p:txBody>
      </p:sp>
      <p:sp>
        <p:nvSpPr>
          <p:cNvPr id="5" name="Espace réservé du pied de page 4">
            <a:extLst>
              <a:ext uri="{FF2B5EF4-FFF2-40B4-BE49-F238E27FC236}">
                <a16:creationId xmlns:a16="http://schemas.microsoft.com/office/drawing/2014/main" id="{8052F739-40EC-4743-92EA-AA9512E7AF84}"/>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6900B842-66FD-47FE-A4B7-2F40D03F66E5}"/>
              </a:ext>
            </a:extLst>
          </p:cNvPr>
          <p:cNvSpPr>
            <a:spLocks noGrp="1"/>
          </p:cNvSpPr>
          <p:nvPr>
            <p:ph type="sldNum" sz="quarter" idx="12"/>
          </p:nvPr>
        </p:nvSpPr>
        <p:spPr/>
        <p:txBody>
          <a:bodyPr/>
          <a:lstStyle/>
          <a:p>
            <a:fld id="{7305BF78-0D80-49BA-9552-D16842295771}" type="slidenum">
              <a:rPr lang="fr-BE" smtClean="0"/>
              <a:t>‹#›</a:t>
            </a:fld>
            <a:endParaRPr lang="fr-BE"/>
          </a:p>
        </p:txBody>
      </p:sp>
    </p:spTree>
    <p:extLst>
      <p:ext uri="{BB962C8B-B14F-4D97-AF65-F5344CB8AC3E}">
        <p14:creationId xmlns:p14="http://schemas.microsoft.com/office/powerpoint/2010/main" val="1272864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FA7AF4-4878-4E6E-956A-624FBECFEA1B}"/>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F06330B0-8957-4917-8C50-F11C0DAFF11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F6A5CDF-2A73-49D1-A735-D20E6B3D8DB1}"/>
              </a:ext>
            </a:extLst>
          </p:cNvPr>
          <p:cNvSpPr>
            <a:spLocks noGrp="1"/>
          </p:cNvSpPr>
          <p:nvPr>
            <p:ph type="dt" sz="half" idx="10"/>
          </p:nvPr>
        </p:nvSpPr>
        <p:spPr/>
        <p:txBody>
          <a:bodyPr/>
          <a:lstStyle/>
          <a:p>
            <a:fld id="{532E189B-86AD-467F-A264-E00B57B058B4}" type="datetimeFigureOut">
              <a:rPr lang="fr-BE" smtClean="0"/>
              <a:t>16-07-21</a:t>
            </a:fld>
            <a:endParaRPr lang="fr-BE"/>
          </a:p>
        </p:txBody>
      </p:sp>
      <p:sp>
        <p:nvSpPr>
          <p:cNvPr id="5" name="Espace réservé du pied de page 4">
            <a:extLst>
              <a:ext uri="{FF2B5EF4-FFF2-40B4-BE49-F238E27FC236}">
                <a16:creationId xmlns:a16="http://schemas.microsoft.com/office/drawing/2014/main" id="{789FD55E-CACB-472E-BA15-98C023847014}"/>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29F31EE7-6DC6-4B49-9D6F-E50130252FC6}"/>
              </a:ext>
            </a:extLst>
          </p:cNvPr>
          <p:cNvSpPr>
            <a:spLocks noGrp="1"/>
          </p:cNvSpPr>
          <p:nvPr>
            <p:ph type="sldNum" sz="quarter" idx="12"/>
          </p:nvPr>
        </p:nvSpPr>
        <p:spPr/>
        <p:txBody>
          <a:bodyPr/>
          <a:lstStyle/>
          <a:p>
            <a:fld id="{7305BF78-0D80-49BA-9552-D16842295771}" type="slidenum">
              <a:rPr lang="fr-BE" smtClean="0"/>
              <a:t>‹#›</a:t>
            </a:fld>
            <a:endParaRPr lang="fr-BE"/>
          </a:p>
        </p:txBody>
      </p:sp>
    </p:spTree>
    <p:extLst>
      <p:ext uri="{BB962C8B-B14F-4D97-AF65-F5344CB8AC3E}">
        <p14:creationId xmlns:p14="http://schemas.microsoft.com/office/powerpoint/2010/main" val="295770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7708627-A779-4DD0-BCD1-1AD181341A5B}"/>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DB01C6F2-CCC7-4D4A-92EB-2B0B079109C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14168405-9100-4CA9-B2F5-AB85958EAB1D}"/>
              </a:ext>
            </a:extLst>
          </p:cNvPr>
          <p:cNvSpPr>
            <a:spLocks noGrp="1"/>
          </p:cNvSpPr>
          <p:nvPr>
            <p:ph type="dt" sz="half" idx="10"/>
          </p:nvPr>
        </p:nvSpPr>
        <p:spPr/>
        <p:txBody>
          <a:bodyPr/>
          <a:lstStyle/>
          <a:p>
            <a:fld id="{532E189B-86AD-467F-A264-E00B57B058B4}" type="datetimeFigureOut">
              <a:rPr lang="fr-BE" smtClean="0"/>
              <a:t>16-07-21</a:t>
            </a:fld>
            <a:endParaRPr lang="fr-BE"/>
          </a:p>
        </p:txBody>
      </p:sp>
      <p:sp>
        <p:nvSpPr>
          <p:cNvPr id="5" name="Espace réservé du pied de page 4">
            <a:extLst>
              <a:ext uri="{FF2B5EF4-FFF2-40B4-BE49-F238E27FC236}">
                <a16:creationId xmlns:a16="http://schemas.microsoft.com/office/drawing/2014/main" id="{44CE36A4-21D7-463F-BAA1-89D5933FED6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3F5B5C7E-34E7-40A4-89BE-CD40954E36C1}"/>
              </a:ext>
            </a:extLst>
          </p:cNvPr>
          <p:cNvSpPr>
            <a:spLocks noGrp="1"/>
          </p:cNvSpPr>
          <p:nvPr>
            <p:ph type="sldNum" sz="quarter" idx="12"/>
          </p:nvPr>
        </p:nvSpPr>
        <p:spPr/>
        <p:txBody>
          <a:bodyPr/>
          <a:lstStyle/>
          <a:p>
            <a:fld id="{7305BF78-0D80-49BA-9552-D16842295771}" type="slidenum">
              <a:rPr lang="fr-BE" smtClean="0"/>
              <a:t>‹#›</a:t>
            </a:fld>
            <a:endParaRPr lang="fr-BE"/>
          </a:p>
        </p:txBody>
      </p:sp>
    </p:spTree>
    <p:extLst>
      <p:ext uri="{BB962C8B-B14F-4D97-AF65-F5344CB8AC3E}">
        <p14:creationId xmlns:p14="http://schemas.microsoft.com/office/powerpoint/2010/main" val="4161258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4BED9-7773-4B59-8EE8-6472D6475AB8}"/>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56EDB6B3-5F79-4C6A-895C-1FD22148A15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9FAC3C7F-4571-4051-AEE5-53E7CA0B8CA6}"/>
              </a:ext>
            </a:extLst>
          </p:cNvPr>
          <p:cNvSpPr>
            <a:spLocks noGrp="1"/>
          </p:cNvSpPr>
          <p:nvPr>
            <p:ph type="dt" sz="half" idx="10"/>
          </p:nvPr>
        </p:nvSpPr>
        <p:spPr/>
        <p:txBody>
          <a:bodyPr/>
          <a:lstStyle/>
          <a:p>
            <a:fld id="{532E189B-86AD-467F-A264-E00B57B058B4}" type="datetimeFigureOut">
              <a:rPr lang="fr-BE" smtClean="0"/>
              <a:t>16-07-21</a:t>
            </a:fld>
            <a:endParaRPr lang="fr-BE"/>
          </a:p>
        </p:txBody>
      </p:sp>
      <p:sp>
        <p:nvSpPr>
          <p:cNvPr id="5" name="Espace réservé du pied de page 4">
            <a:extLst>
              <a:ext uri="{FF2B5EF4-FFF2-40B4-BE49-F238E27FC236}">
                <a16:creationId xmlns:a16="http://schemas.microsoft.com/office/drawing/2014/main" id="{263D0580-0227-4EA8-9EE2-1F92996618A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0374524F-867C-4747-8462-5BABF463AE9C}"/>
              </a:ext>
            </a:extLst>
          </p:cNvPr>
          <p:cNvSpPr>
            <a:spLocks noGrp="1"/>
          </p:cNvSpPr>
          <p:nvPr>
            <p:ph type="sldNum" sz="quarter" idx="12"/>
          </p:nvPr>
        </p:nvSpPr>
        <p:spPr/>
        <p:txBody>
          <a:bodyPr/>
          <a:lstStyle/>
          <a:p>
            <a:fld id="{7305BF78-0D80-49BA-9552-D16842295771}" type="slidenum">
              <a:rPr lang="fr-BE" smtClean="0"/>
              <a:t>‹#›</a:t>
            </a:fld>
            <a:endParaRPr lang="fr-BE"/>
          </a:p>
        </p:txBody>
      </p:sp>
    </p:spTree>
    <p:extLst>
      <p:ext uri="{BB962C8B-B14F-4D97-AF65-F5344CB8AC3E}">
        <p14:creationId xmlns:p14="http://schemas.microsoft.com/office/powerpoint/2010/main" val="86591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6CB11C-E061-4980-819B-2F94EDF3647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AD11E1D5-6B1D-43A5-942D-8DC0F684A6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0926E6D-C02E-4F8C-AAE0-FE046A3BB62D}"/>
              </a:ext>
            </a:extLst>
          </p:cNvPr>
          <p:cNvSpPr>
            <a:spLocks noGrp="1"/>
          </p:cNvSpPr>
          <p:nvPr>
            <p:ph type="dt" sz="half" idx="10"/>
          </p:nvPr>
        </p:nvSpPr>
        <p:spPr/>
        <p:txBody>
          <a:bodyPr/>
          <a:lstStyle/>
          <a:p>
            <a:fld id="{532E189B-86AD-467F-A264-E00B57B058B4}" type="datetimeFigureOut">
              <a:rPr lang="fr-BE" smtClean="0"/>
              <a:t>16-07-21</a:t>
            </a:fld>
            <a:endParaRPr lang="fr-BE"/>
          </a:p>
        </p:txBody>
      </p:sp>
      <p:sp>
        <p:nvSpPr>
          <p:cNvPr id="5" name="Espace réservé du pied de page 4">
            <a:extLst>
              <a:ext uri="{FF2B5EF4-FFF2-40B4-BE49-F238E27FC236}">
                <a16:creationId xmlns:a16="http://schemas.microsoft.com/office/drawing/2014/main" id="{02294B31-654D-4B60-8399-1B7AA65C34F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C171D501-A639-44AF-BBFA-0B137658C307}"/>
              </a:ext>
            </a:extLst>
          </p:cNvPr>
          <p:cNvSpPr>
            <a:spLocks noGrp="1"/>
          </p:cNvSpPr>
          <p:nvPr>
            <p:ph type="sldNum" sz="quarter" idx="12"/>
          </p:nvPr>
        </p:nvSpPr>
        <p:spPr/>
        <p:txBody>
          <a:bodyPr/>
          <a:lstStyle/>
          <a:p>
            <a:fld id="{7305BF78-0D80-49BA-9552-D16842295771}" type="slidenum">
              <a:rPr lang="fr-BE" smtClean="0"/>
              <a:t>‹#›</a:t>
            </a:fld>
            <a:endParaRPr lang="fr-BE"/>
          </a:p>
        </p:txBody>
      </p:sp>
    </p:spTree>
    <p:extLst>
      <p:ext uri="{BB962C8B-B14F-4D97-AF65-F5344CB8AC3E}">
        <p14:creationId xmlns:p14="http://schemas.microsoft.com/office/powerpoint/2010/main" val="12112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0E6675-A515-4374-9501-4A8EF7749E3F}"/>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14A412B5-B537-453D-9B4F-F1EE3DFB115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8AEFAC86-29AB-4584-A6D6-A488A2978AD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68C38E71-E3A7-493A-BDC8-123E741BE4B3}"/>
              </a:ext>
            </a:extLst>
          </p:cNvPr>
          <p:cNvSpPr>
            <a:spLocks noGrp="1"/>
          </p:cNvSpPr>
          <p:nvPr>
            <p:ph type="dt" sz="half" idx="10"/>
          </p:nvPr>
        </p:nvSpPr>
        <p:spPr/>
        <p:txBody>
          <a:bodyPr/>
          <a:lstStyle/>
          <a:p>
            <a:fld id="{532E189B-86AD-467F-A264-E00B57B058B4}" type="datetimeFigureOut">
              <a:rPr lang="fr-BE" smtClean="0"/>
              <a:t>16-07-21</a:t>
            </a:fld>
            <a:endParaRPr lang="fr-BE"/>
          </a:p>
        </p:txBody>
      </p:sp>
      <p:sp>
        <p:nvSpPr>
          <p:cNvPr id="6" name="Espace réservé du pied de page 5">
            <a:extLst>
              <a:ext uri="{FF2B5EF4-FFF2-40B4-BE49-F238E27FC236}">
                <a16:creationId xmlns:a16="http://schemas.microsoft.com/office/drawing/2014/main" id="{FEBA27E0-2BC0-44C2-B2FC-512B567363B7}"/>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27569B8C-B04F-4C59-AF7D-25B714CE04C0}"/>
              </a:ext>
            </a:extLst>
          </p:cNvPr>
          <p:cNvSpPr>
            <a:spLocks noGrp="1"/>
          </p:cNvSpPr>
          <p:nvPr>
            <p:ph type="sldNum" sz="quarter" idx="12"/>
          </p:nvPr>
        </p:nvSpPr>
        <p:spPr/>
        <p:txBody>
          <a:bodyPr/>
          <a:lstStyle/>
          <a:p>
            <a:fld id="{7305BF78-0D80-49BA-9552-D16842295771}" type="slidenum">
              <a:rPr lang="fr-BE" smtClean="0"/>
              <a:t>‹#›</a:t>
            </a:fld>
            <a:endParaRPr lang="fr-BE"/>
          </a:p>
        </p:txBody>
      </p:sp>
    </p:spTree>
    <p:extLst>
      <p:ext uri="{BB962C8B-B14F-4D97-AF65-F5344CB8AC3E}">
        <p14:creationId xmlns:p14="http://schemas.microsoft.com/office/powerpoint/2010/main" val="3687502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9B20C9-3DE4-4425-8DE4-4E68C026F35E}"/>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F36B0FE0-92E6-436E-9697-4FE4F976A7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0C1982C-3A5E-4964-8E65-0A99ADA05DD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49EC8234-1B56-4AA2-AC69-A017E2673D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BD18B51-7980-428F-B7C5-1E68CA0EE89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4247987B-2CC4-4E15-9401-0345E5C7E47D}"/>
              </a:ext>
            </a:extLst>
          </p:cNvPr>
          <p:cNvSpPr>
            <a:spLocks noGrp="1"/>
          </p:cNvSpPr>
          <p:nvPr>
            <p:ph type="dt" sz="half" idx="10"/>
          </p:nvPr>
        </p:nvSpPr>
        <p:spPr/>
        <p:txBody>
          <a:bodyPr/>
          <a:lstStyle/>
          <a:p>
            <a:fld id="{532E189B-86AD-467F-A264-E00B57B058B4}" type="datetimeFigureOut">
              <a:rPr lang="fr-BE" smtClean="0"/>
              <a:t>16-07-21</a:t>
            </a:fld>
            <a:endParaRPr lang="fr-BE"/>
          </a:p>
        </p:txBody>
      </p:sp>
      <p:sp>
        <p:nvSpPr>
          <p:cNvPr id="8" name="Espace réservé du pied de page 7">
            <a:extLst>
              <a:ext uri="{FF2B5EF4-FFF2-40B4-BE49-F238E27FC236}">
                <a16:creationId xmlns:a16="http://schemas.microsoft.com/office/drawing/2014/main" id="{A14D8B92-90F2-4BC2-AFB8-7364138B5B63}"/>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76E7E767-7513-4E04-BC14-B73B986CE612}"/>
              </a:ext>
            </a:extLst>
          </p:cNvPr>
          <p:cNvSpPr>
            <a:spLocks noGrp="1"/>
          </p:cNvSpPr>
          <p:nvPr>
            <p:ph type="sldNum" sz="quarter" idx="12"/>
          </p:nvPr>
        </p:nvSpPr>
        <p:spPr/>
        <p:txBody>
          <a:bodyPr/>
          <a:lstStyle/>
          <a:p>
            <a:fld id="{7305BF78-0D80-49BA-9552-D16842295771}" type="slidenum">
              <a:rPr lang="fr-BE" smtClean="0"/>
              <a:t>‹#›</a:t>
            </a:fld>
            <a:endParaRPr lang="fr-BE"/>
          </a:p>
        </p:txBody>
      </p:sp>
    </p:spTree>
    <p:extLst>
      <p:ext uri="{BB962C8B-B14F-4D97-AF65-F5344CB8AC3E}">
        <p14:creationId xmlns:p14="http://schemas.microsoft.com/office/powerpoint/2010/main" val="544840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14D897-1B4F-453F-996F-24966BF6720E}"/>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41B44A7F-D606-4B07-B3C6-A8AE9DEAFED4}"/>
              </a:ext>
            </a:extLst>
          </p:cNvPr>
          <p:cNvSpPr>
            <a:spLocks noGrp="1"/>
          </p:cNvSpPr>
          <p:nvPr>
            <p:ph type="dt" sz="half" idx="10"/>
          </p:nvPr>
        </p:nvSpPr>
        <p:spPr/>
        <p:txBody>
          <a:bodyPr/>
          <a:lstStyle/>
          <a:p>
            <a:fld id="{532E189B-86AD-467F-A264-E00B57B058B4}" type="datetimeFigureOut">
              <a:rPr lang="fr-BE" smtClean="0"/>
              <a:t>16-07-21</a:t>
            </a:fld>
            <a:endParaRPr lang="fr-BE"/>
          </a:p>
        </p:txBody>
      </p:sp>
      <p:sp>
        <p:nvSpPr>
          <p:cNvPr id="4" name="Espace réservé du pied de page 3">
            <a:extLst>
              <a:ext uri="{FF2B5EF4-FFF2-40B4-BE49-F238E27FC236}">
                <a16:creationId xmlns:a16="http://schemas.microsoft.com/office/drawing/2014/main" id="{863B4255-AF1D-4958-A579-F52063A926F1}"/>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CCDA953A-7CF7-40C1-BFB8-AC3AA3C17DF8}"/>
              </a:ext>
            </a:extLst>
          </p:cNvPr>
          <p:cNvSpPr>
            <a:spLocks noGrp="1"/>
          </p:cNvSpPr>
          <p:nvPr>
            <p:ph type="sldNum" sz="quarter" idx="12"/>
          </p:nvPr>
        </p:nvSpPr>
        <p:spPr/>
        <p:txBody>
          <a:bodyPr/>
          <a:lstStyle/>
          <a:p>
            <a:fld id="{7305BF78-0D80-49BA-9552-D16842295771}" type="slidenum">
              <a:rPr lang="fr-BE" smtClean="0"/>
              <a:t>‹#›</a:t>
            </a:fld>
            <a:endParaRPr lang="fr-BE"/>
          </a:p>
        </p:txBody>
      </p:sp>
    </p:spTree>
    <p:extLst>
      <p:ext uri="{BB962C8B-B14F-4D97-AF65-F5344CB8AC3E}">
        <p14:creationId xmlns:p14="http://schemas.microsoft.com/office/powerpoint/2010/main" val="741969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E89588F-D430-42EE-A18D-FF41045F2F95}"/>
              </a:ext>
            </a:extLst>
          </p:cNvPr>
          <p:cNvSpPr>
            <a:spLocks noGrp="1"/>
          </p:cNvSpPr>
          <p:nvPr>
            <p:ph type="dt" sz="half" idx="10"/>
          </p:nvPr>
        </p:nvSpPr>
        <p:spPr/>
        <p:txBody>
          <a:bodyPr/>
          <a:lstStyle/>
          <a:p>
            <a:fld id="{532E189B-86AD-467F-A264-E00B57B058B4}" type="datetimeFigureOut">
              <a:rPr lang="fr-BE" smtClean="0"/>
              <a:t>16-07-21</a:t>
            </a:fld>
            <a:endParaRPr lang="fr-BE"/>
          </a:p>
        </p:txBody>
      </p:sp>
      <p:sp>
        <p:nvSpPr>
          <p:cNvPr id="3" name="Espace réservé du pied de page 2">
            <a:extLst>
              <a:ext uri="{FF2B5EF4-FFF2-40B4-BE49-F238E27FC236}">
                <a16:creationId xmlns:a16="http://schemas.microsoft.com/office/drawing/2014/main" id="{7BF70B31-A2E2-4CDD-A2EA-2033D79A8342}"/>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8586E757-B3AB-4224-B636-0368B442A77B}"/>
              </a:ext>
            </a:extLst>
          </p:cNvPr>
          <p:cNvSpPr>
            <a:spLocks noGrp="1"/>
          </p:cNvSpPr>
          <p:nvPr>
            <p:ph type="sldNum" sz="quarter" idx="12"/>
          </p:nvPr>
        </p:nvSpPr>
        <p:spPr/>
        <p:txBody>
          <a:bodyPr/>
          <a:lstStyle/>
          <a:p>
            <a:fld id="{7305BF78-0D80-49BA-9552-D16842295771}" type="slidenum">
              <a:rPr lang="fr-BE" smtClean="0"/>
              <a:t>‹#›</a:t>
            </a:fld>
            <a:endParaRPr lang="fr-BE"/>
          </a:p>
        </p:txBody>
      </p:sp>
    </p:spTree>
    <p:extLst>
      <p:ext uri="{BB962C8B-B14F-4D97-AF65-F5344CB8AC3E}">
        <p14:creationId xmlns:p14="http://schemas.microsoft.com/office/powerpoint/2010/main" val="1637908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59BF1F-922A-4A3E-946B-0555EA3C4D2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3F37A59D-E7E4-470F-B64E-30D5299AE0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4F2D67DD-00B2-49AE-A92B-62752E0E8C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6DE906A-5456-44C4-B720-E80460DEE26C}"/>
              </a:ext>
            </a:extLst>
          </p:cNvPr>
          <p:cNvSpPr>
            <a:spLocks noGrp="1"/>
          </p:cNvSpPr>
          <p:nvPr>
            <p:ph type="dt" sz="half" idx="10"/>
          </p:nvPr>
        </p:nvSpPr>
        <p:spPr/>
        <p:txBody>
          <a:bodyPr/>
          <a:lstStyle/>
          <a:p>
            <a:fld id="{532E189B-86AD-467F-A264-E00B57B058B4}" type="datetimeFigureOut">
              <a:rPr lang="fr-BE" smtClean="0"/>
              <a:t>16-07-21</a:t>
            </a:fld>
            <a:endParaRPr lang="fr-BE"/>
          </a:p>
        </p:txBody>
      </p:sp>
      <p:sp>
        <p:nvSpPr>
          <p:cNvPr id="6" name="Espace réservé du pied de page 5">
            <a:extLst>
              <a:ext uri="{FF2B5EF4-FFF2-40B4-BE49-F238E27FC236}">
                <a16:creationId xmlns:a16="http://schemas.microsoft.com/office/drawing/2014/main" id="{F3EB965A-CD25-49D2-BAEC-752609057A7D}"/>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4274E59E-82F4-41D6-92E0-C0CC044BDDBF}"/>
              </a:ext>
            </a:extLst>
          </p:cNvPr>
          <p:cNvSpPr>
            <a:spLocks noGrp="1"/>
          </p:cNvSpPr>
          <p:nvPr>
            <p:ph type="sldNum" sz="quarter" idx="12"/>
          </p:nvPr>
        </p:nvSpPr>
        <p:spPr/>
        <p:txBody>
          <a:bodyPr/>
          <a:lstStyle/>
          <a:p>
            <a:fld id="{7305BF78-0D80-49BA-9552-D16842295771}" type="slidenum">
              <a:rPr lang="fr-BE" smtClean="0"/>
              <a:t>‹#›</a:t>
            </a:fld>
            <a:endParaRPr lang="fr-BE"/>
          </a:p>
        </p:txBody>
      </p:sp>
    </p:spTree>
    <p:extLst>
      <p:ext uri="{BB962C8B-B14F-4D97-AF65-F5344CB8AC3E}">
        <p14:creationId xmlns:p14="http://schemas.microsoft.com/office/powerpoint/2010/main" val="2172982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172BC6-76F3-4855-934A-87FD85902CF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E54BCB85-5513-4119-8198-BCDE4B6897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7BB19126-B20E-4E25-AEE1-EC59439DE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096BF00-B623-4358-A7AB-180130ED3397}"/>
              </a:ext>
            </a:extLst>
          </p:cNvPr>
          <p:cNvSpPr>
            <a:spLocks noGrp="1"/>
          </p:cNvSpPr>
          <p:nvPr>
            <p:ph type="dt" sz="half" idx="10"/>
          </p:nvPr>
        </p:nvSpPr>
        <p:spPr/>
        <p:txBody>
          <a:bodyPr/>
          <a:lstStyle/>
          <a:p>
            <a:fld id="{532E189B-86AD-467F-A264-E00B57B058B4}" type="datetimeFigureOut">
              <a:rPr lang="fr-BE" smtClean="0"/>
              <a:t>16-07-21</a:t>
            </a:fld>
            <a:endParaRPr lang="fr-BE"/>
          </a:p>
        </p:txBody>
      </p:sp>
      <p:sp>
        <p:nvSpPr>
          <p:cNvPr id="6" name="Espace réservé du pied de page 5">
            <a:extLst>
              <a:ext uri="{FF2B5EF4-FFF2-40B4-BE49-F238E27FC236}">
                <a16:creationId xmlns:a16="http://schemas.microsoft.com/office/drawing/2014/main" id="{A7971A65-B937-4E6C-A5DB-96EDBB46F233}"/>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D67000F2-05DF-4141-B2CD-1D6C759ABF0A}"/>
              </a:ext>
            </a:extLst>
          </p:cNvPr>
          <p:cNvSpPr>
            <a:spLocks noGrp="1"/>
          </p:cNvSpPr>
          <p:nvPr>
            <p:ph type="sldNum" sz="quarter" idx="12"/>
          </p:nvPr>
        </p:nvSpPr>
        <p:spPr/>
        <p:txBody>
          <a:bodyPr/>
          <a:lstStyle/>
          <a:p>
            <a:fld id="{7305BF78-0D80-49BA-9552-D16842295771}" type="slidenum">
              <a:rPr lang="fr-BE" smtClean="0"/>
              <a:t>‹#›</a:t>
            </a:fld>
            <a:endParaRPr lang="fr-BE"/>
          </a:p>
        </p:txBody>
      </p:sp>
    </p:spTree>
    <p:extLst>
      <p:ext uri="{BB962C8B-B14F-4D97-AF65-F5344CB8AC3E}">
        <p14:creationId xmlns:p14="http://schemas.microsoft.com/office/powerpoint/2010/main" val="3345606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170D63B-29F1-4A03-B02C-5CFADD3D29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75A9ED8D-2145-48E0-9026-6847E06787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2CA87F9E-2996-4A81-9526-E2D3FE14ED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E189B-86AD-467F-A264-E00B57B058B4}" type="datetimeFigureOut">
              <a:rPr lang="fr-BE" smtClean="0"/>
              <a:t>16-07-21</a:t>
            </a:fld>
            <a:endParaRPr lang="fr-BE"/>
          </a:p>
        </p:txBody>
      </p:sp>
      <p:sp>
        <p:nvSpPr>
          <p:cNvPr id="5" name="Espace réservé du pied de page 4">
            <a:extLst>
              <a:ext uri="{FF2B5EF4-FFF2-40B4-BE49-F238E27FC236}">
                <a16:creationId xmlns:a16="http://schemas.microsoft.com/office/drawing/2014/main" id="{F23B011C-E354-4C32-ABB8-E440581E57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7C3CB140-F568-4A67-A0C3-B8C48D554B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5BF78-0D80-49BA-9552-D16842295771}" type="slidenum">
              <a:rPr lang="fr-BE" smtClean="0"/>
              <a:t>‹#›</a:t>
            </a:fld>
            <a:endParaRPr lang="fr-BE"/>
          </a:p>
        </p:txBody>
      </p:sp>
      <p:sp>
        <p:nvSpPr>
          <p:cNvPr id="7" name="MSIPCMContentMarking" descr="{&quot;HashCode&quot;:-424964394,&quot;Placement&quot;:&quot;Footer&quot;,&quot;Top&quot;:520.3781,&quot;Left&quot;:874.774353,&quot;SlideWidth&quot;:960,&quot;SlideHeight&quot;:540}">
            <a:extLst>
              <a:ext uri="{FF2B5EF4-FFF2-40B4-BE49-F238E27FC236}">
                <a16:creationId xmlns:a16="http://schemas.microsoft.com/office/drawing/2014/main" id="{C5B3ED71-1801-43CF-874A-5DE76BD5C1BA}"/>
              </a:ext>
            </a:extLst>
          </p:cNvPr>
          <p:cNvSpPr txBox="1"/>
          <p:nvPr userDrawn="1"/>
        </p:nvSpPr>
        <p:spPr>
          <a:xfrm>
            <a:off x="11109634" y="6608802"/>
            <a:ext cx="1082366" cy="249198"/>
          </a:xfrm>
          <a:prstGeom prst="rect">
            <a:avLst/>
          </a:prstGeom>
          <a:noFill/>
        </p:spPr>
        <p:txBody>
          <a:bodyPr vert="horz" wrap="square" lIns="0" tIns="0" rIns="0" bIns="0" rtlCol="0" anchor="ctr" anchorCtr="1">
            <a:spAutoFit/>
          </a:bodyPr>
          <a:lstStyle/>
          <a:p>
            <a:pPr algn="r">
              <a:spcBef>
                <a:spcPts val="0"/>
              </a:spcBef>
              <a:spcAft>
                <a:spcPts val="0"/>
              </a:spcAft>
            </a:pPr>
            <a:r>
              <a:rPr lang="fr-BE" sz="1000">
                <a:solidFill>
                  <a:srgbClr val="000000"/>
                </a:solidFill>
                <a:latin typeface="Arial" panose="020B0604020202020204" pitchFamily="34" charset="0"/>
              </a:rPr>
              <a:t>Confidential C</a:t>
            </a:r>
          </a:p>
        </p:txBody>
      </p:sp>
    </p:spTree>
    <p:extLst>
      <p:ext uri="{BB962C8B-B14F-4D97-AF65-F5344CB8AC3E}">
        <p14:creationId xmlns:p14="http://schemas.microsoft.com/office/powerpoint/2010/main" val="333121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FF0C57-9895-4475-98B2-663BE6AA7E09}"/>
              </a:ext>
            </a:extLst>
          </p:cNvPr>
          <p:cNvSpPr>
            <a:spLocks noGrp="1"/>
          </p:cNvSpPr>
          <p:nvPr>
            <p:ph type="ctrTitle"/>
          </p:nvPr>
        </p:nvSpPr>
        <p:spPr>
          <a:xfrm>
            <a:off x="2892873" y="1830977"/>
            <a:ext cx="6406253" cy="3196045"/>
          </a:xfrm>
        </p:spPr>
        <p:txBody>
          <a:bodyPr>
            <a:normAutofit/>
          </a:bodyPr>
          <a:lstStyle/>
          <a:p>
            <a:r>
              <a:rPr lang="fr-BE" sz="6700" dirty="0"/>
              <a:t>WG Green Deal</a:t>
            </a:r>
            <a:br>
              <a:rPr lang="fr-BE" sz="6700" dirty="0"/>
            </a:br>
            <a:r>
              <a:rPr lang="fr-BE" dirty="0"/>
              <a:t>Meeting</a:t>
            </a:r>
            <a:br>
              <a:rPr lang="fr-BE" dirty="0"/>
            </a:br>
            <a:r>
              <a:rPr lang="fr-BE" dirty="0"/>
              <a:t> </a:t>
            </a:r>
            <a:br>
              <a:rPr lang="fr-BE" sz="6700" dirty="0"/>
            </a:br>
            <a:r>
              <a:rPr lang="fr-BE" sz="3200" dirty="0"/>
              <a:t>16.07.2021</a:t>
            </a:r>
            <a:r>
              <a:rPr lang="fr-BE" sz="2400" dirty="0"/>
              <a:t> </a:t>
            </a:r>
            <a:endParaRPr lang="fr-BE" dirty="0"/>
          </a:p>
        </p:txBody>
      </p:sp>
      <p:pic>
        <p:nvPicPr>
          <p:cNvPr id="4" name="Image 3">
            <a:extLst>
              <a:ext uri="{FF2B5EF4-FFF2-40B4-BE49-F238E27FC236}">
                <a16:creationId xmlns:a16="http://schemas.microsoft.com/office/drawing/2014/main" id="{A5992571-85DB-445E-A177-1F55348EED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259" y="168233"/>
            <a:ext cx="3781425" cy="1457325"/>
          </a:xfrm>
          <a:prstGeom prst="rect">
            <a:avLst/>
          </a:prstGeom>
        </p:spPr>
      </p:pic>
      <p:pic>
        <p:nvPicPr>
          <p:cNvPr id="5" name="Picture 1" descr="picture E-Mobility (2).png">
            <a:extLst>
              <a:ext uri="{FF2B5EF4-FFF2-40B4-BE49-F238E27FC236}">
                <a16:creationId xmlns:a16="http://schemas.microsoft.com/office/drawing/2014/main" id="{401EB092-2EF6-4F87-A6FD-4CB71EDBD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124098" y="5079073"/>
            <a:ext cx="2832771" cy="1778927"/>
          </a:xfrm>
          <a:prstGeom prst="rect">
            <a:avLst/>
          </a:prstGeom>
        </p:spPr>
      </p:pic>
    </p:spTree>
    <p:extLst>
      <p:ext uri="{BB962C8B-B14F-4D97-AF65-F5344CB8AC3E}">
        <p14:creationId xmlns:p14="http://schemas.microsoft.com/office/powerpoint/2010/main" val="1841209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51B527-32BC-44E7-9151-5F260B96CB89}"/>
              </a:ext>
            </a:extLst>
          </p:cNvPr>
          <p:cNvSpPr>
            <a:spLocks noGrp="1"/>
          </p:cNvSpPr>
          <p:nvPr>
            <p:ph type="title"/>
          </p:nvPr>
        </p:nvSpPr>
        <p:spPr>
          <a:xfrm>
            <a:off x="606334" y="147410"/>
            <a:ext cx="10979331" cy="1325563"/>
          </a:xfrm>
        </p:spPr>
        <p:txBody>
          <a:bodyPr/>
          <a:lstStyle/>
          <a:p>
            <a:r>
              <a:rPr lang="fr-BE" dirty="0"/>
              <a:t>Agenda </a:t>
            </a:r>
          </a:p>
        </p:txBody>
      </p:sp>
      <p:sp>
        <p:nvSpPr>
          <p:cNvPr id="3" name="Espace réservé du contenu 2">
            <a:extLst>
              <a:ext uri="{FF2B5EF4-FFF2-40B4-BE49-F238E27FC236}">
                <a16:creationId xmlns:a16="http://schemas.microsoft.com/office/drawing/2014/main" id="{5834B7C1-07AE-4C8A-9068-897A327CB303}"/>
              </a:ext>
            </a:extLst>
          </p:cNvPr>
          <p:cNvSpPr>
            <a:spLocks noGrp="1"/>
          </p:cNvSpPr>
          <p:nvPr>
            <p:ph idx="1"/>
          </p:nvPr>
        </p:nvSpPr>
        <p:spPr>
          <a:xfrm>
            <a:off x="838200" y="1573076"/>
            <a:ext cx="9934303" cy="4667250"/>
          </a:xfrm>
        </p:spPr>
        <p:txBody>
          <a:bodyPr>
            <a:normAutofit/>
          </a:bodyPr>
          <a:lstStyle/>
          <a:p>
            <a:pPr marL="514350" indent="-514350">
              <a:lnSpc>
                <a:spcPct val="200000"/>
              </a:lnSpc>
              <a:buAutoNum type="arabicPeriod"/>
            </a:pPr>
            <a:r>
              <a:rPr lang="fr-BE" spc="300" dirty="0" err="1"/>
              <a:t>Renewable</a:t>
            </a:r>
            <a:r>
              <a:rPr lang="fr-BE" spc="300" dirty="0"/>
              <a:t> Energy Directive</a:t>
            </a:r>
          </a:p>
          <a:p>
            <a:pPr marL="514350" indent="-514350">
              <a:lnSpc>
                <a:spcPct val="200000"/>
              </a:lnSpc>
              <a:buAutoNum type="arabicPeriod"/>
            </a:pPr>
            <a:r>
              <a:rPr lang="fr-BE" spc="300" dirty="0"/>
              <a:t>Energy Taxation Directive</a:t>
            </a:r>
          </a:p>
        </p:txBody>
      </p:sp>
    </p:spTree>
    <p:extLst>
      <p:ext uri="{BB962C8B-B14F-4D97-AF65-F5344CB8AC3E}">
        <p14:creationId xmlns:p14="http://schemas.microsoft.com/office/powerpoint/2010/main" val="411694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7BCACC-B896-4390-A886-DFE895E3634F}"/>
              </a:ext>
            </a:extLst>
          </p:cNvPr>
          <p:cNvSpPr>
            <a:spLocks noGrp="1"/>
          </p:cNvSpPr>
          <p:nvPr>
            <p:ph type="title"/>
          </p:nvPr>
        </p:nvSpPr>
        <p:spPr>
          <a:xfrm>
            <a:off x="272142" y="154131"/>
            <a:ext cx="11780519" cy="1009651"/>
          </a:xfrm>
        </p:spPr>
        <p:txBody>
          <a:bodyPr>
            <a:noAutofit/>
          </a:bodyPr>
          <a:lstStyle/>
          <a:p>
            <a:r>
              <a:rPr lang="en-US" sz="3200" spc="300" dirty="0"/>
              <a:t>1. Renewable Energy Directive</a:t>
            </a:r>
            <a:endParaRPr lang="fr-BE" sz="3200" spc="300" dirty="0"/>
          </a:p>
        </p:txBody>
      </p:sp>
      <p:sp>
        <p:nvSpPr>
          <p:cNvPr id="4" name="ZoneTexte 3">
            <a:extLst>
              <a:ext uri="{FF2B5EF4-FFF2-40B4-BE49-F238E27FC236}">
                <a16:creationId xmlns:a16="http://schemas.microsoft.com/office/drawing/2014/main" id="{BDDFEF1C-C094-4193-A9C0-3E0FBE50513D}"/>
              </a:ext>
            </a:extLst>
          </p:cNvPr>
          <p:cNvSpPr txBox="1"/>
          <p:nvPr/>
        </p:nvSpPr>
        <p:spPr>
          <a:xfrm>
            <a:off x="272142" y="1075226"/>
            <a:ext cx="11268890" cy="4247317"/>
          </a:xfrm>
          <a:prstGeom prst="rect">
            <a:avLst/>
          </a:prstGeom>
          <a:noFill/>
        </p:spPr>
        <p:txBody>
          <a:bodyPr wrap="square" rtlCol="0">
            <a:spAutoFit/>
          </a:bodyPr>
          <a:lstStyle/>
          <a:p>
            <a:pPr marL="285750" indent="-285750">
              <a:buFont typeface="Arial" panose="020B0604020202020204" pitchFamily="34" charset="0"/>
              <a:buChar char="•"/>
            </a:pPr>
            <a:r>
              <a:rPr lang="fr-BE" b="1" dirty="0"/>
              <a:t>New </a:t>
            </a:r>
            <a:r>
              <a:rPr lang="fr-BE" b="1" dirty="0" err="1"/>
              <a:t>target</a:t>
            </a:r>
            <a:r>
              <a:rPr lang="fr-BE" dirty="0"/>
              <a:t>: </a:t>
            </a:r>
            <a:r>
              <a:rPr lang="en-US" dirty="0"/>
              <a:t>ensure that the amount of renewable fuels and renewable electricity supplied in the transport sector leads to a greenhouse gas intensity reduction of </a:t>
            </a:r>
            <a:r>
              <a:rPr lang="en-US" b="1" dirty="0"/>
              <a:t>at least 13% by 2030 </a:t>
            </a:r>
            <a:r>
              <a:rPr lang="en-US" dirty="0"/>
              <a:t>compared to a baseline to be defined according to an EU methodology </a:t>
            </a:r>
            <a:r>
              <a:rPr lang="en-US" dirty="0">
                <a:solidFill>
                  <a:srgbClr val="FF0000"/>
                </a:solidFill>
                <a:sym typeface="Wingdings" panose="05000000000000000000" pitchFamily="2" charset="2"/>
              </a:rPr>
              <a:t> annex V? </a:t>
            </a:r>
            <a:endParaRPr lang="en-US" dirty="0">
              <a:solidFill>
                <a:srgbClr val="FF0000"/>
              </a:solidFill>
            </a:endParaRPr>
          </a:p>
          <a:p>
            <a:pPr marL="285750" indent="-285750">
              <a:buFont typeface="Arial" panose="020B0604020202020204" pitchFamily="34" charset="0"/>
              <a:buChar char="•"/>
            </a:pPr>
            <a:r>
              <a:rPr lang="en-US" dirty="0"/>
              <a:t>Maintained minimum thresholds for </a:t>
            </a:r>
            <a:r>
              <a:rPr lang="en-US" b="1" dirty="0"/>
              <a:t>advanced biofuels and biogas </a:t>
            </a:r>
            <a:r>
              <a:rPr lang="en-US" dirty="0"/>
              <a:t>(although lowered), new target for RFNBOs (2.6% of energy supplied in transport in 2030), maintained possibility to lower the target according to 1</a:t>
            </a:r>
            <a:r>
              <a:rPr lang="en-US" baseline="30000" dirty="0"/>
              <a:t>st</a:t>
            </a:r>
            <a:r>
              <a:rPr lang="en-US" dirty="0"/>
              <a:t> gen biofuel supply</a:t>
            </a:r>
          </a:p>
          <a:p>
            <a:pPr marL="285750" indent="-285750">
              <a:buFont typeface="Arial" panose="020B0604020202020204" pitchFamily="34" charset="0"/>
              <a:buChar char="•"/>
            </a:pPr>
            <a:r>
              <a:rPr lang="en-US" dirty="0"/>
              <a:t>Introduction of </a:t>
            </a:r>
            <a:r>
              <a:rPr lang="en-US" b="1" dirty="0"/>
              <a:t>fuel credit exchange mechanisms although </a:t>
            </a:r>
            <a:r>
              <a:rPr lang="en-US" dirty="0"/>
              <a:t>limited to public charging</a:t>
            </a:r>
          </a:p>
          <a:p>
            <a:pPr marL="285750" indent="-285750">
              <a:buFont typeface="Arial" panose="020B0604020202020204" pitchFamily="34" charset="0"/>
              <a:buChar char="•"/>
            </a:pPr>
            <a:r>
              <a:rPr lang="en-US" dirty="0"/>
              <a:t>Removal of the </a:t>
            </a:r>
            <a:r>
              <a:rPr lang="en-US" b="1" dirty="0"/>
              <a:t>kilometric efficiency multiplier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Definition of</a:t>
            </a:r>
            <a:r>
              <a:rPr lang="en-US" b="1" dirty="0"/>
              <a:t> smart charging</a:t>
            </a:r>
            <a:r>
              <a:rPr lang="en-US" dirty="0"/>
              <a:t>: recharging operation in which the intensity of electricity delivered to the battery is adjusted in real-time, based on information received through electronic communication</a:t>
            </a:r>
          </a:p>
          <a:p>
            <a:pPr marL="285750" indent="-285750">
              <a:buFont typeface="Arial" panose="020B0604020202020204" pitchFamily="34" charset="0"/>
              <a:buChar char="•"/>
            </a:pPr>
            <a:r>
              <a:rPr lang="en-US" dirty="0"/>
              <a:t>New requirement that non-publicly accessible recharging point can support smart charging functionalities and, upon impact assessment, bidirectional charging functionalities</a:t>
            </a:r>
          </a:p>
          <a:p>
            <a:pPr marL="285750" indent="-285750">
              <a:buFont typeface="Arial" panose="020B0604020202020204" pitchFamily="34" charset="0"/>
              <a:buChar char="•"/>
            </a:pPr>
            <a:r>
              <a:rPr lang="en-US" dirty="0"/>
              <a:t>New obligation on member states to develop regulatory frameworks that do not discriminate against flexibility provisions from batteries and electric vehicles</a:t>
            </a:r>
            <a:endParaRPr lang="fr-BE" dirty="0"/>
          </a:p>
        </p:txBody>
      </p:sp>
    </p:spTree>
    <p:extLst>
      <p:ext uri="{BB962C8B-B14F-4D97-AF65-F5344CB8AC3E}">
        <p14:creationId xmlns:p14="http://schemas.microsoft.com/office/powerpoint/2010/main" val="4030629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7BCACC-B896-4390-A886-DFE895E3634F}"/>
              </a:ext>
            </a:extLst>
          </p:cNvPr>
          <p:cNvSpPr>
            <a:spLocks noGrp="1"/>
          </p:cNvSpPr>
          <p:nvPr>
            <p:ph type="title"/>
          </p:nvPr>
        </p:nvSpPr>
        <p:spPr>
          <a:xfrm>
            <a:off x="272142" y="154131"/>
            <a:ext cx="11780519" cy="1009651"/>
          </a:xfrm>
        </p:spPr>
        <p:txBody>
          <a:bodyPr>
            <a:noAutofit/>
          </a:bodyPr>
          <a:lstStyle/>
          <a:p>
            <a:r>
              <a:rPr lang="en-US" sz="3200" spc="300" dirty="0"/>
              <a:t>2. Energy Taxation Directive</a:t>
            </a:r>
            <a:endParaRPr lang="fr-BE" sz="3200" spc="300" dirty="0"/>
          </a:p>
        </p:txBody>
      </p:sp>
      <p:sp>
        <p:nvSpPr>
          <p:cNvPr id="4" name="ZoneTexte 3">
            <a:extLst>
              <a:ext uri="{FF2B5EF4-FFF2-40B4-BE49-F238E27FC236}">
                <a16:creationId xmlns:a16="http://schemas.microsoft.com/office/drawing/2014/main" id="{BDDFEF1C-C094-4193-A9C0-3E0FBE50513D}"/>
              </a:ext>
            </a:extLst>
          </p:cNvPr>
          <p:cNvSpPr txBox="1"/>
          <p:nvPr/>
        </p:nvSpPr>
        <p:spPr>
          <a:xfrm>
            <a:off x="272142" y="1075226"/>
            <a:ext cx="11268890" cy="2031325"/>
          </a:xfrm>
          <a:prstGeom prst="rect">
            <a:avLst/>
          </a:prstGeom>
          <a:noFill/>
        </p:spPr>
        <p:txBody>
          <a:bodyPr wrap="square" rtlCol="0">
            <a:spAutoFit/>
          </a:bodyPr>
          <a:lstStyle/>
          <a:p>
            <a:pPr marL="285750" indent="-285750">
              <a:buFont typeface="Arial" panose="020B0604020202020204" pitchFamily="34" charset="0"/>
              <a:buChar char="•"/>
            </a:pPr>
            <a:r>
              <a:rPr lang="en-US" b="1" dirty="0"/>
              <a:t>New taxation</a:t>
            </a:r>
            <a:r>
              <a:rPr lang="en-US" dirty="0"/>
              <a:t> based on energy contact (€/MJ) and on a ranking stemming from the environmental performance of fuels (</a:t>
            </a:r>
            <a:r>
              <a:rPr lang="en-US" dirty="0">
                <a:solidFill>
                  <a:srgbClr val="FF0000"/>
                </a:solidFill>
                <a:sym typeface="Wingdings" panose="05000000000000000000" pitchFamily="2" charset="2"/>
              </a:rPr>
              <a:t> methodology?</a:t>
            </a:r>
            <a:r>
              <a:rPr lang="en-US" dirty="0">
                <a:sym typeface="Wingdings" panose="05000000000000000000" pitchFamily="2" charset="2"/>
              </a:rPr>
              <a:t>)</a:t>
            </a:r>
          </a:p>
          <a:p>
            <a:pPr marL="285750" indent="-285750">
              <a:buFont typeface="Arial" panose="020B0604020202020204" pitchFamily="34" charset="0"/>
              <a:buChar char="•"/>
            </a:pPr>
            <a:r>
              <a:rPr lang="en-US" b="1" dirty="0">
                <a:sym typeface="Wingdings" panose="05000000000000000000" pitchFamily="2" charset="2"/>
              </a:rPr>
              <a:t>Progressive phase in </a:t>
            </a:r>
            <a:r>
              <a:rPr lang="en-US" dirty="0">
                <a:sym typeface="Wingdings" panose="05000000000000000000" pitchFamily="2" charset="2"/>
              </a:rPr>
              <a:t>of new taxation levels during a transitional period 2023 2033. </a:t>
            </a:r>
          </a:p>
          <a:p>
            <a:pPr marL="285750" indent="-285750">
              <a:buFont typeface="Arial" panose="020B0604020202020204" pitchFamily="34" charset="0"/>
              <a:buChar char="•"/>
            </a:pPr>
            <a:r>
              <a:rPr lang="en-US" b="1" dirty="0">
                <a:sym typeface="Wingdings" panose="05000000000000000000" pitchFamily="2" charset="2"/>
              </a:rPr>
              <a:t>Electricity used in transport </a:t>
            </a:r>
            <a:r>
              <a:rPr lang="en-US" dirty="0">
                <a:sym typeface="Wingdings" panose="05000000000000000000" pitchFamily="2" charset="2"/>
              </a:rPr>
              <a:t>is taxed at the level of other motor fuels as a principle (table B) or at the level of regular motor fuels where the a specific level of taxation is applied to electromobility (table A). No possibility to have direct tax exemption / reduction, except for public electric transport. </a:t>
            </a:r>
          </a:p>
          <a:p>
            <a:pPr marL="285750" indent="-285750">
              <a:buFont typeface="Arial" panose="020B0604020202020204" pitchFamily="34" charset="0"/>
              <a:buChar char="•"/>
            </a:pPr>
            <a:r>
              <a:rPr lang="en-US" dirty="0">
                <a:sym typeface="Wingdings" panose="05000000000000000000" pitchFamily="2" charset="2"/>
              </a:rPr>
              <a:t>Position provisions for </a:t>
            </a:r>
            <a:r>
              <a:rPr lang="en-US" b="1" dirty="0">
                <a:sym typeface="Wingdings" panose="05000000000000000000" pitchFamily="2" charset="2"/>
              </a:rPr>
              <a:t>shore-side electricity</a:t>
            </a:r>
            <a:endParaRPr lang="fr-BE" b="1" dirty="0"/>
          </a:p>
        </p:txBody>
      </p:sp>
    </p:spTree>
    <p:extLst>
      <p:ext uri="{BB962C8B-B14F-4D97-AF65-F5344CB8AC3E}">
        <p14:creationId xmlns:p14="http://schemas.microsoft.com/office/powerpoint/2010/main" val="1965304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A4B196-FD0E-4D7F-A233-F8BB9CFD61F1}"/>
              </a:ext>
            </a:extLst>
          </p:cNvPr>
          <p:cNvSpPr>
            <a:spLocks noGrp="1"/>
          </p:cNvSpPr>
          <p:nvPr>
            <p:ph type="title"/>
          </p:nvPr>
        </p:nvSpPr>
        <p:spPr>
          <a:xfrm>
            <a:off x="394063" y="347708"/>
            <a:ext cx="10515600" cy="1325563"/>
          </a:xfrm>
        </p:spPr>
        <p:txBody>
          <a:bodyPr/>
          <a:lstStyle/>
          <a:p>
            <a:r>
              <a:rPr lang="fr-BE" sz="3600" spc="300" dirty="0"/>
              <a:t>Next </a:t>
            </a:r>
            <a:r>
              <a:rPr lang="fr-BE" sz="3600" spc="300" dirty="0" err="1"/>
              <a:t>steps</a:t>
            </a:r>
            <a:r>
              <a:rPr lang="fr-BE" sz="3600" spc="300" dirty="0"/>
              <a:t> / AOB </a:t>
            </a:r>
            <a:br>
              <a:rPr lang="fr-BE" spc="300" dirty="0"/>
            </a:br>
            <a:endParaRPr lang="fr-BE" dirty="0"/>
          </a:p>
        </p:txBody>
      </p:sp>
      <p:sp>
        <p:nvSpPr>
          <p:cNvPr id="3" name="Espace réservé du contenu 2">
            <a:extLst>
              <a:ext uri="{FF2B5EF4-FFF2-40B4-BE49-F238E27FC236}">
                <a16:creationId xmlns:a16="http://schemas.microsoft.com/office/drawing/2014/main" id="{6DA73A51-3A4C-487C-86D7-6CF406F5AA64}"/>
              </a:ext>
            </a:extLst>
          </p:cNvPr>
          <p:cNvSpPr>
            <a:spLocks noGrp="1"/>
          </p:cNvSpPr>
          <p:nvPr>
            <p:ph idx="1"/>
          </p:nvPr>
        </p:nvSpPr>
        <p:spPr>
          <a:xfrm>
            <a:off x="394063" y="1485991"/>
            <a:ext cx="10515600" cy="4351338"/>
          </a:xfrm>
        </p:spPr>
        <p:txBody>
          <a:bodyPr>
            <a:normAutofit/>
          </a:bodyPr>
          <a:lstStyle/>
          <a:p>
            <a:r>
              <a:rPr lang="fr-BE" sz="2400" dirty="0"/>
              <a:t>Intelligence sharing on AFID, RED, ETD</a:t>
            </a:r>
          </a:p>
          <a:p>
            <a:endParaRPr lang="fr-BE" sz="2400" dirty="0"/>
          </a:p>
          <a:p>
            <a:r>
              <a:rPr lang="fr-BE" sz="2400" dirty="0"/>
              <a:t>Timeline for </a:t>
            </a:r>
            <a:r>
              <a:rPr lang="fr-BE" sz="2400" dirty="0" err="1"/>
              <a:t>rest</a:t>
            </a:r>
            <a:r>
              <a:rPr lang="fr-BE" sz="2400" dirty="0"/>
              <a:t> of 2021?</a:t>
            </a:r>
          </a:p>
          <a:p>
            <a:endParaRPr lang="fr-BE" sz="2400" dirty="0"/>
          </a:p>
        </p:txBody>
      </p:sp>
    </p:spTree>
    <p:extLst>
      <p:ext uri="{BB962C8B-B14F-4D97-AF65-F5344CB8AC3E}">
        <p14:creationId xmlns:p14="http://schemas.microsoft.com/office/powerpoint/2010/main" val="239793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51B527-32BC-44E7-9151-5F260B96CB89}"/>
              </a:ext>
            </a:extLst>
          </p:cNvPr>
          <p:cNvSpPr>
            <a:spLocks noGrp="1"/>
          </p:cNvSpPr>
          <p:nvPr>
            <p:ph type="title"/>
          </p:nvPr>
        </p:nvSpPr>
        <p:spPr>
          <a:xfrm>
            <a:off x="606334" y="147410"/>
            <a:ext cx="10979331" cy="1325563"/>
          </a:xfrm>
        </p:spPr>
        <p:txBody>
          <a:bodyPr/>
          <a:lstStyle/>
          <a:p>
            <a:r>
              <a:rPr lang="fr-BE" dirty="0"/>
              <a:t>Agenda </a:t>
            </a:r>
            <a:br>
              <a:rPr lang="fr-BE" dirty="0"/>
            </a:br>
            <a:r>
              <a:rPr lang="fr-BE" sz="3200" dirty="0"/>
              <a:t>(10:30 - 11:30 + to </a:t>
            </a:r>
            <a:r>
              <a:rPr lang="fr-BE" sz="3200" dirty="0" err="1"/>
              <a:t>be</a:t>
            </a:r>
            <a:r>
              <a:rPr lang="fr-BE" sz="3200" dirty="0"/>
              <a:t> </a:t>
            </a:r>
            <a:r>
              <a:rPr lang="fr-BE" sz="3200" dirty="0" err="1"/>
              <a:t>followed</a:t>
            </a:r>
            <a:r>
              <a:rPr lang="fr-BE" sz="3200" dirty="0"/>
              <a:t> by WG infrastructure &amp; </a:t>
            </a:r>
            <a:r>
              <a:rPr lang="fr-BE" sz="3200" dirty="0" err="1"/>
              <a:t>energy</a:t>
            </a:r>
            <a:r>
              <a:rPr lang="fr-BE" sz="3200" dirty="0"/>
              <a:t>) </a:t>
            </a:r>
            <a:endParaRPr lang="fr-BE" dirty="0"/>
          </a:p>
        </p:txBody>
      </p:sp>
      <p:sp>
        <p:nvSpPr>
          <p:cNvPr id="3" name="Espace réservé du contenu 2">
            <a:extLst>
              <a:ext uri="{FF2B5EF4-FFF2-40B4-BE49-F238E27FC236}">
                <a16:creationId xmlns:a16="http://schemas.microsoft.com/office/drawing/2014/main" id="{5834B7C1-07AE-4C8A-9068-897A327CB303}"/>
              </a:ext>
            </a:extLst>
          </p:cNvPr>
          <p:cNvSpPr>
            <a:spLocks noGrp="1"/>
          </p:cNvSpPr>
          <p:nvPr>
            <p:ph idx="1"/>
          </p:nvPr>
        </p:nvSpPr>
        <p:spPr>
          <a:xfrm>
            <a:off x="838200" y="1573076"/>
            <a:ext cx="9934303" cy="4667250"/>
          </a:xfrm>
        </p:spPr>
        <p:txBody>
          <a:bodyPr>
            <a:normAutofit/>
          </a:bodyPr>
          <a:lstStyle/>
          <a:p>
            <a:pPr marL="514350" indent="-514350">
              <a:lnSpc>
                <a:spcPct val="200000"/>
              </a:lnSpc>
              <a:buAutoNum type="arabicPeriod"/>
            </a:pPr>
            <a:r>
              <a:rPr lang="fr-BE" spc="300" dirty="0"/>
              <a:t>Fit for 55 package discussion </a:t>
            </a:r>
          </a:p>
          <a:p>
            <a:pPr marL="514350" indent="-514350">
              <a:lnSpc>
                <a:spcPct val="200000"/>
              </a:lnSpc>
              <a:buAutoNum type="arabicPeriod"/>
            </a:pPr>
            <a:r>
              <a:rPr lang="fr-BE" spc="300" dirty="0"/>
              <a:t>Focus : EU ETS </a:t>
            </a:r>
            <a:r>
              <a:rPr lang="fr-BE" spc="300" dirty="0" err="1"/>
              <a:t>proposal</a:t>
            </a:r>
            <a:endParaRPr lang="fr-BE" spc="300" dirty="0"/>
          </a:p>
          <a:p>
            <a:pPr marL="514350" indent="-514350">
              <a:lnSpc>
                <a:spcPct val="200000"/>
              </a:lnSpc>
              <a:buAutoNum type="arabicPeriod"/>
            </a:pPr>
            <a:r>
              <a:rPr lang="fr-BE" spc="300" dirty="0" err="1"/>
              <a:t>Press</a:t>
            </a:r>
            <a:r>
              <a:rPr lang="fr-BE" spc="300" dirty="0"/>
              <a:t> release</a:t>
            </a:r>
          </a:p>
          <a:p>
            <a:pPr marL="514350" indent="-514350">
              <a:lnSpc>
                <a:spcPct val="200000"/>
              </a:lnSpc>
              <a:buAutoNum type="arabicPeriod"/>
            </a:pPr>
            <a:r>
              <a:rPr lang="fr-BE" spc="300" dirty="0"/>
              <a:t>Next </a:t>
            </a:r>
            <a:r>
              <a:rPr lang="fr-BE" spc="300" dirty="0" err="1"/>
              <a:t>steps</a:t>
            </a:r>
            <a:r>
              <a:rPr lang="fr-BE" spc="300" dirty="0"/>
              <a:t> / AOB </a:t>
            </a:r>
          </a:p>
        </p:txBody>
      </p:sp>
    </p:spTree>
    <p:extLst>
      <p:ext uri="{BB962C8B-B14F-4D97-AF65-F5344CB8AC3E}">
        <p14:creationId xmlns:p14="http://schemas.microsoft.com/office/powerpoint/2010/main" val="1115031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ED0E97-0834-48B7-BDD7-BE8827B821AB}"/>
              </a:ext>
            </a:extLst>
          </p:cNvPr>
          <p:cNvSpPr>
            <a:spLocks noGrp="1"/>
          </p:cNvSpPr>
          <p:nvPr>
            <p:ph type="title"/>
          </p:nvPr>
        </p:nvSpPr>
        <p:spPr>
          <a:xfrm>
            <a:off x="670560" y="57065"/>
            <a:ext cx="10515600" cy="857335"/>
          </a:xfrm>
        </p:spPr>
        <p:txBody>
          <a:bodyPr>
            <a:normAutofit/>
          </a:bodyPr>
          <a:lstStyle/>
          <a:p>
            <a:r>
              <a:rPr lang="fr-BE" sz="3600" dirty="0"/>
              <a:t>1. Fit for 55 package - overview</a:t>
            </a:r>
          </a:p>
        </p:txBody>
      </p:sp>
      <p:sp>
        <p:nvSpPr>
          <p:cNvPr id="4" name="ZoneTexte 3">
            <a:extLst>
              <a:ext uri="{FF2B5EF4-FFF2-40B4-BE49-F238E27FC236}">
                <a16:creationId xmlns:a16="http://schemas.microsoft.com/office/drawing/2014/main" id="{1685FBC7-56CD-4838-8D71-A176B85E84D6}"/>
              </a:ext>
            </a:extLst>
          </p:cNvPr>
          <p:cNvSpPr txBox="1"/>
          <p:nvPr/>
        </p:nvSpPr>
        <p:spPr>
          <a:xfrm>
            <a:off x="585649" y="736518"/>
            <a:ext cx="10345783" cy="6064417"/>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400" b="1" dirty="0">
                <a:solidFill>
                  <a:schemeClr val="accent5"/>
                </a:solidFill>
              </a:rPr>
              <a:t>Regulation setting CO2 emission standards for cars and vans (CAFE)</a:t>
            </a:r>
          </a:p>
          <a:p>
            <a:pPr marL="285750" indent="-285750">
              <a:lnSpc>
                <a:spcPct val="200000"/>
              </a:lnSpc>
              <a:buFont typeface="Arial" panose="020B0604020202020204" pitchFamily="34" charset="0"/>
              <a:buChar char="•"/>
            </a:pPr>
            <a:r>
              <a:rPr lang="en-US" sz="1400" b="1" dirty="0">
                <a:solidFill>
                  <a:schemeClr val="accent5"/>
                </a:solidFill>
              </a:rPr>
              <a:t>Revision of the EU Emission Trading System (EU ETS)</a:t>
            </a:r>
          </a:p>
          <a:p>
            <a:pPr marL="285750" indent="-285750">
              <a:lnSpc>
                <a:spcPct val="200000"/>
              </a:lnSpc>
              <a:buFont typeface="Arial" panose="020B0604020202020204" pitchFamily="34" charset="0"/>
              <a:buChar char="•"/>
            </a:pPr>
            <a:r>
              <a:rPr lang="fr-BE" sz="1400" dirty="0"/>
              <a:t>Social </a:t>
            </a:r>
            <a:r>
              <a:rPr lang="fr-BE" sz="1400" dirty="0" err="1"/>
              <a:t>Climate</a:t>
            </a:r>
            <a:r>
              <a:rPr lang="fr-BE" sz="1400" dirty="0"/>
              <a:t> </a:t>
            </a:r>
            <a:r>
              <a:rPr lang="fr-BE" sz="1400" dirty="0" err="1"/>
              <a:t>Fund</a:t>
            </a:r>
            <a:r>
              <a:rPr lang="fr-BE" sz="1400" dirty="0"/>
              <a:t> </a:t>
            </a:r>
          </a:p>
          <a:p>
            <a:pPr marL="285750" indent="-285750">
              <a:lnSpc>
                <a:spcPct val="200000"/>
              </a:lnSpc>
              <a:buFont typeface="Arial" panose="020B0604020202020204" pitchFamily="34" charset="0"/>
              <a:buChar char="•"/>
            </a:pPr>
            <a:r>
              <a:rPr lang="fr-BE" sz="1400" dirty="0"/>
              <a:t>Carbon Border </a:t>
            </a:r>
            <a:r>
              <a:rPr lang="fr-BE" sz="1400" dirty="0" err="1"/>
              <a:t>Adjustment</a:t>
            </a:r>
            <a:r>
              <a:rPr lang="fr-BE" sz="1400" dirty="0"/>
              <a:t> </a:t>
            </a:r>
            <a:r>
              <a:rPr lang="fr-BE" sz="1400" dirty="0" err="1"/>
              <a:t>Mechanism</a:t>
            </a:r>
            <a:r>
              <a:rPr lang="fr-BE" sz="1400" dirty="0"/>
              <a:t> – communication (CBAM)</a:t>
            </a:r>
            <a:endParaRPr lang="en-US" sz="1400" b="1" dirty="0">
              <a:solidFill>
                <a:schemeClr val="accent5"/>
              </a:solidFill>
            </a:endParaRPr>
          </a:p>
          <a:p>
            <a:pPr marL="285750" indent="-285750">
              <a:lnSpc>
                <a:spcPct val="200000"/>
              </a:lnSpc>
              <a:buFont typeface="Arial" panose="020B0604020202020204" pitchFamily="34" charset="0"/>
              <a:buChar char="•"/>
            </a:pPr>
            <a:r>
              <a:rPr lang="en-US" sz="1400" dirty="0"/>
              <a:t>Revision of the Market Stability Reserve</a:t>
            </a:r>
          </a:p>
          <a:p>
            <a:pPr marL="285750" indent="-285750">
              <a:lnSpc>
                <a:spcPct val="200000"/>
              </a:lnSpc>
              <a:buFont typeface="Arial" panose="020B0604020202020204" pitchFamily="34" charset="0"/>
              <a:buChar char="•"/>
            </a:pPr>
            <a:r>
              <a:rPr lang="fr-BE" sz="1400" dirty="0"/>
              <a:t>Effort Sharing </a:t>
            </a:r>
            <a:r>
              <a:rPr lang="fr-BE" sz="1400" dirty="0" err="1"/>
              <a:t>Regulation</a:t>
            </a:r>
            <a:r>
              <a:rPr lang="fr-BE" sz="1400" dirty="0"/>
              <a:t> (ESR) </a:t>
            </a:r>
            <a:endParaRPr lang="en-US" sz="1400" b="1" dirty="0">
              <a:solidFill>
                <a:schemeClr val="accent5"/>
              </a:solidFill>
            </a:endParaRPr>
          </a:p>
          <a:p>
            <a:pPr marL="285750" indent="-285750">
              <a:lnSpc>
                <a:spcPct val="200000"/>
              </a:lnSpc>
              <a:buFont typeface="Arial" panose="020B0604020202020204" pitchFamily="34" charset="0"/>
              <a:buChar char="•"/>
            </a:pPr>
            <a:r>
              <a:rPr lang="en-US" sz="1400" b="1" dirty="0">
                <a:solidFill>
                  <a:schemeClr val="accent2"/>
                </a:solidFill>
              </a:rPr>
              <a:t>Revision of the Directive on deployment of the alternative fuels infrastructure (AFID)</a:t>
            </a:r>
          </a:p>
          <a:p>
            <a:pPr marL="285750" indent="-285750">
              <a:lnSpc>
                <a:spcPct val="200000"/>
              </a:lnSpc>
              <a:buFont typeface="Arial" panose="020B0604020202020204" pitchFamily="34" charset="0"/>
              <a:buChar char="•"/>
            </a:pPr>
            <a:r>
              <a:rPr lang="en-US" sz="1400" b="1" dirty="0">
                <a:solidFill>
                  <a:schemeClr val="accent6"/>
                </a:solidFill>
              </a:rPr>
              <a:t>Renewable Energy Directive (RED II)</a:t>
            </a:r>
          </a:p>
          <a:p>
            <a:pPr marL="285750" indent="-285750">
              <a:lnSpc>
                <a:spcPct val="200000"/>
              </a:lnSpc>
              <a:buFont typeface="Arial" panose="020B0604020202020204" pitchFamily="34" charset="0"/>
              <a:buChar char="•"/>
            </a:pPr>
            <a:r>
              <a:rPr lang="en-US" sz="1400" b="1" dirty="0">
                <a:solidFill>
                  <a:schemeClr val="accent6"/>
                </a:solidFill>
              </a:rPr>
              <a:t>Revision of the Energy Taxation Directive (ETD) </a:t>
            </a:r>
          </a:p>
          <a:p>
            <a:pPr marL="285750" indent="-285750">
              <a:lnSpc>
                <a:spcPct val="200000"/>
              </a:lnSpc>
              <a:buFont typeface="Arial" panose="020B0604020202020204" pitchFamily="34" charset="0"/>
              <a:buChar char="•"/>
            </a:pPr>
            <a:r>
              <a:rPr lang="en-US" sz="1400" dirty="0"/>
              <a:t>Energy Efficiency Directive (EED)</a:t>
            </a:r>
          </a:p>
          <a:p>
            <a:pPr marL="285750" indent="-285750">
              <a:lnSpc>
                <a:spcPct val="200000"/>
              </a:lnSpc>
              <a:buFont typeface="Arial" panose="020B0604020202020204" pitchFamily="34" charset="0"/>
              <a:buChar char="•"/>
            </a:pPr>
            <a:r>
              <a:rPr lang="en-US" sz="1400" dirty="0"/>
              <a:t>Revision of the Regulation on the inclusion of greenhouse gas emissions and removals from land use, land use change and forestry (LULUCF) </a:t>
            </a:r>
          </a:p>
          <a:p>
            <a:pPr marL="285750" indent="-285750">
              <a:lnSpc>
                <a:spcPct val="200000"/>
              </a:lnSpc>
              <a:buFont typeface="Arial" panose="020B0604020202020204" pitchFamily="34" charset="0"/>
              <a:buChar char="•"/>
            </a:pPr>
            <a:r>
              <a:rPr lang="fr-BE" sz="1400" dirty="0" err="1"/>
              <a:t>ReFuelEU</a:t>
            </a:r>
            <a:r>
              <a:rPr lang="fr-BE" sz="1400" dirty="0"/>
              <a:t> Aviation </a:t>
            </a:r>
          </a:p>
          <a:p>
            <a:pPr marL="285750" indent="-285750">
              <a:lnSpc>
                <a:spcPct val="200000"/>
              </a:lnSpc>
              <a:buFont typeface="Arial" panose="020B0604020202020204" pitchFamily="34" charset="0"/>
              <a:buChar char="•"/>
            </a:pPr>
            <a:r>
              <a:rPr lang="fr-BE" sz="1400" dirty="0" err="1"/>
              <a:t>FuelEU</a:t>
            </a:r>
            <a:r>
              <a:rPr lang="fr-BE" sz="1400" dirty="0"/>
              <a:t> Maritime </a:t>
            </a:r>
          </a:p>
        </p:txBody>
      </p:sp>
      <p:sp>
        <p:nvSpPr>
          <p:cNvPr id="6" name="ZoneTexte 5">
            <a:extLst>
              <a:ext uri="{FF2B5EF4-FFF2-40B4-BE49-F238E27FC236}">
                <a16:creationId xmlns:a16="http://schemas.microsoft.com/office/drawing/2014/main" id="{D05806FF-BEA0-4E11-85D5-54B0DB6D82AD}"/>
              </a:ext>
            </a:extLst>
          </p:cNvPr>
          <p:cNvSpPr txBox="1"/>
          <p:nvPr/>
        </p:nvSpPr>
        <p:spPr>
          <a:xfrm>
            <a:off x="6620692" y="1083557"/>
            <a:ext cx="1850571" cy="369332"/>
          </a:xfrm>
          <a:prstGeom prst="rect">
            <a:avLst/>
          </a:prstGeom>
          <a:noFill/>
        </p:spPr>
        <p:txBody>
          <a:bodyPr wrap="square" rtlCol="0">
            <a:spAutoFit/>
          </a:bodyPr>
          <a:lstStyle/>
          <a:p>
            <a:r>
              <a:rPr lang="fr-BE" dirty="0"/>
              <a:t>WG Green Deal </a:t>
            </a:r>
          </a:p>
        </p:txBody>
      </p:sp>
      <p:sp>
        <p:nvSpPr>
          <p:cNvPr id="13" name="Flèche : chevron 12">
            <a:extLst>
              <a:ext uri="{FF2B5EF4-FFF2-40B4-BE49-F238E27FC236}">
                <a16:creationId xmlns:a16="http://schemas.microsoft.com/office/drawing/2014/main" id="{F8CF6EAA-5607-4831-B8ED-96319C92FE72}"/>
              </a:ext>
            </a:extLst>
          </p:cNvPr>
          <p:cNvSpPr/>
          <p:nvPr/>
        </p:nvSpPr>
        <p:spPr>
          <a:xfrm>
            <a:off x="6096000" y="1031171"/>
            <a:ext cx="487680" cy="578878"/>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BE">
              <a:solidFill>
                <a:schemeClr val="tx1"/>
              </a:solidFill>
            </a:endParaRPr>
          </a:p>
        </p:txBody>
      </p:sp>
      <p:sp>
        <p:nvSpPr>
          <p:cNvPr id="14" name="Flèche : chevron 13">
            <a:extLst>
              <a:ext uri="{FF2B5EF4-FFF2-40B4-BE49-F238E27FC236}">
                <a16:creationId xmlns:a16="http://schemas.microsoft.com/office/drawing/2014/main" id="{6795A3D2-B712-4555-BFDD-F3B4DD2218DB}"/>
              </a:ext>
            </a:extLst>
          </p:cNvPr>
          <p:cNvSpPr/>
          <p:nvPr/>
        </p:nvSpPr>
        <p:spPr>
          <a:xfrm>
            <a:off x="7289075" y="3396930"/>
            <a:ext cx="387532" cy="435428"/>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BE">
              <a:solidFill>
                <a:schemeClr val="tx1"/>
              </a:solidFill>
            </a:endParaRPr>
          </a:p>
        </p:txBody>
      </p:sp>
      <p:sp>
        <p:nvSpPr>
          <p:cNvPr id="15" name="ZoneTexte 14">
            <a:extLst>
              <a:ext uri="{FF2B5EF4-FFF2-40B4-BE49-F238E27FC236}">
                <a16:creationId xmlns:a16="http://schemas.microsoft.com/office/drawing/2014/main" id="{B86D061E-6AC4-43E6-98FE-0BE48E0E57C7}"/>
              </a:ext>
            </a:extLst>
          </p:cNvPr>
          <p:cNvSpPr txBox="1"/>
          <p:nvPr/>
        </p:nvSpPr>
        <p:spPr>
          <a:xfrm>
            <a:off x="7667895" y="3396930"/>
            <a:ext cx="2246812" cy="369332"/>
          </a:xfrm>
          <a:prstGeom prst="rect">
            <a:avLst/>
          </a:prstGeom>
          <a:noFill/>
        </p:spPr>
        <p:txBody>
          <a:bodyPr wrap="square" rtlCol="0">
            <a:spAutoFit/>
          </a:bodyPr>
          <a:lstStyle/>
          <a:p>
            <a:r>
              <a:rPr lang="fr-BE" dirty="0"/>
              <a:t>WG Infrastructures</a:t>
            </a:r>
          </a:p>
        </p:txBody>
      </p:sp>
      <p:sp>
        <p:nvSpPr>
          <p:cNvPr id="17" name="Flèche : chevron 16">
            <a:extLst>
              <a:ext uri="{FF2B5EF4-FFF2-40B4-BE49-F238E27FC236}">
                <a16:creationId xmlns:a16="http://schemas.microsoft.com/office/drawing/2014/main" id="{A7C6A311-45D3-44A1-9976-4A98AD37BCCB}"/>
              </a:ext>
            </a:extLst>
          </p:cNvPr>
          <p:cNvSpPr/>
          <p:nvPr/>
        </p:nvSpPr>
        <p:spPr>
          <a:xfrm>
            <a:off x="4630782" y="3979426"/>
            <a:ext cx="487680" cy="578878"/>
          </a:xfrm>
          <a:prstGeom prst="chevr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BE">
              <a:solidFill>
                <a:schemeClr val="tx1"/>
              </a:solidFill>
            </a:endParaRPr>
          </a:p>
        </p:txBody>
      </p:sp>
      <p:sp>
        <p:nvSpPr>
          <p:cNvPr id="18" name="ZoneTexte 17">
            <a:extLst>
              <a:ext uri="{FF2B5EF4-FFF2-40B4-BE49-F238E27FC236}">
                <a16:creationId xmlns:a16="http://schemas.microsoft.com/office/drawing/2014/main" id="{EEBD1E17-40CA-4103-BCEF-F75D4E1CBA8B}"/>
              </a:ext>
            </a:extLst>
          </p:cNvPr>
          <p:cNvSpPr txBox="1"/>
          <p:nvPr/>
        </p:nvSpPr>
        <p:spPr>
          <a:xfrm>
            <a:off x="5118462" y="4084199"/>
            <a:ext cx="2246812" cy="369332"/>
          </a:xfrm>
          <a:prstGeom prst="rect">
            <a:avLst/>
          </a:prstGeom>
          <a:noFill/>
        </p:spPr>
        <p:txBody>
          <a:bodyPr wrap="square" rtlCol="0">
            <a:spAutoFit/>
          </a:bodyPr>
          <a:lstStyle/>
          <a:p>
            <a:r>
              <a:rPr lang="fr-BE" dirty="0"/>
              <a:t>WG Energy</a:t>
            </a:r>
          </a:p>
        </p:txBody>
      </p:sp>
    </p:spTree>
    <p:extLst>
      <p:ext uri="{BB962C8B-B14F-4D97-AF65-F5344CB8AC3E}">
        <p14:creationId xmlns:p14="http://schemas.microsoft.com/office/powerpoint/2010/main" val="4239541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7BCACC-B896-4390-A886-DFE895E3634F}"/>
              </a:ext>
            </a:extLst>
          </p:cNvPr>
          <p:cNvSpPr>
            <a:spLocks noGrp="1"/>
          </p:cNvSpPr>
          <p:nvPr>
            <p:ph type="title"/>
          </p:nvPr>
        </p:nvSpPr>
        <p:spPr>
          <a:xfrm>
            <a:off x="272142" y="154131"/>
            <a:ext cx="11780519" cy="1009651"/>
          </a:xfrm>
        </p:spPr>
        <p:txBody>
          <a:bodyPr>
            <a:noAutofit/>
          </a:bodyPr>
          <a:lstStyle/>
          <a:p>
            <a:r>
              <a:rPr lang="en-US" sz="3200" spc="300" dirty="0"/>
              <a:t>2. Revision of the EU Emission Trading System (EU ETS)</a:t>
            </a:r>
            <a:br>
              <a:rPr lang="en-US" sz="3200" spc="300" dirty="0"/>
            </a:br>
            <a:endParaRPr lang="fr-BE" sz="3200" spc="300" dirty="0"/>
          </a:p>
        </p:txBody>
      </p:sp>
      <p:sp>
        <p:nvSpPr>
          <p:cNvPr id="4" name="ZoneTexte 3">
            <a:extLst>
              <a:ext uri="{FF2B5EF4-FFF2-40B4-BE49-F238E27FC236}">
                <a16:creationId xmlns:a16="http://schemas.microsoft.com/office/drawing/2014/main" id="{BDDFEF1C-C094-4193-A9C0-3E0FBE50513D}"/>
              </a:ext>
            </a:extLst>
          </p:cNvPr>
          <p:cNvSpPr txBox="1"/>
          <p:nvPr/>
        </p:nvSpPr>
        <p:spPr>
          <a:xfrm>
            <a:off x="272142" y="759032"/>
            <a:ext cx="11268890" cy="5866350"/>
          </a:xfrm>
          <a:prstGeom prst="rect">
            <a:avLst/>
          </a:prstGeom>
          <a:noFill/>
        </p:spPr>
        <p:txBody>
          <a:bodyPr wrap="square" rtlCol="0">
            <a:spAutoFit/>
          </a:bodyPr>
          <a:lstStyle/>
          <a:p>
            <a:pPr>
              <a:lnSpc>
                <a:spcPct val="150000"/>
              </a:lnSpc>
            </a:pPr>
            <a:r>
              <a:rPr lang="fr-BE" b="1" dirty="0"/>
              <a:t>The Commission proposes :</a:t>
            </a:r>
          </a:p>
          <a:p>
            <a:pPr>
              <a:lnSpc>
                <a:spcPct val="150000"/>
              </a:lnSpc>
            </a:pPr>
            <a:r>
              <a:rPr lang="fr-BE" u="sng" dirty="0"/>
              <a:t>For the « </a:t>
            </a:r>
            <a:r>
              <a:rPr lang="fr-BE" u="sng" dirty="0" err="1"/>
              <a:t>classic</a:t>
            </a:r>
            <a:r>
              <a:rPr lang="fr-BE" u="sng" dirty="0"/>
              <a:t> » ETS:</a:t>
            </a:r>
          </a:p>
          <a:p>
            <a:pPr marL="285750" indent="-285750">
              <a:lnSpc>
                <a:spcPct val="150000"/>
              </a:lnSpc>
              <a:buFont typeface="Arial" panose="020B0604020202020204" pitchFamily="34" charset="0"/>
              <a:buChar char="•"/>
            </a:pPr>
            <a:r>
              <a:rPr lang="fr-BE" dirty="0" err="1"/>
              <a:t>Strengthening</a:t>
            </a:r>
            <a:r>
              <a:rPr lang="fr-BE" dirty="0"/>
              <a:t> of the provisions of the « </a:t>
            </a:r>
            <a:r>
              <a:rPr lang="fr-BE" dirty="0" err="1"/>
              <a:t>classic</a:t>
            </a:r>
            <a:r>
              <a:rPr lang="fr-BE" dirty="0"/>
              <a:t> » ETS for </a:t>
            </a:r>
            <a:r>
              <a:rPr lang="fr-BE" dirty="0" err="1"/>
              <a:t>industrial</a:t>
            </a:r>
            <a:r>
              <a:rPr lang="fr-BE" dirty="0"/>
              <a:t> </a:t>
            </a:r>
            <a:r>
              <a:rPr lang="fr-BE" dirty="0" err="1"/>
              <a:t>emissions</a:t>
            </a:r>
            <a:r>
              <a:rPr lang="fr-BE" dirty="0"/>
              <a:t> to </a:t>
            </a:r>
            <a:r>
              <a:rPr lang="fr-BE" dirty="0" err="1"/>
              <a:t>reduce</a:t>
            </a:r>
            <a:r>
              <a:rPr lang="fr-BE" dirty="0"/>
              <a:t> the </a:t>
            </a:r>
            <a:r>
              <a:rPr lang="fr-BE" dirty="0" err="1"/>
              <a:t>covered</a:t>
            </a:r>
            <a:r>
              <a:rPr lang="fr-BE" dirty="0"/>
              <a:t> </a:t>
            </a:r>
            <a:r>
              <a:rPr lang="fr-BE" dirty="0" err="1"/>
              <a:t>emissions</a:t>
            </a:r>
            <a:r>
              <a:rPr lang="fr-BE" dirty="0"/>
              <a:t> by 61% by 2030 (vs 2005)</a:t>
            </a:r>
          </a:p>
          <a:p>
            <a:pPr marL="285750" indent="-285750">
              <a:lnSpc>
                <a:spcPct val="150000"/>
              </a:lnSpc>
              <a:buFont typeface="Arial" panose="020B0604020202020204" pitchFamily="34" charset="0"/>
              <a:buChar char="•"/>
            </a:pPr>
            <a:r>
              <a:rPr lang="fr-BE" dirty="0"/>
              <a:t>Provisions for aviation ETS </a:t>
            </a:r>
            <a:r>
              <a:rPr lang="fr-BE" dirty="0" err="1"/>
              <a:t>will</a:t>
            </a:r>
            <a:r>
              <a:rPr lang="fr-BE" dirty="0"/>
              <a:t> </a:t>
            </a:r>
            <a:r>
              <a:rPr lang="fr-BE" dirty="0" err="1"/>
              <a:t>be</a:t>
            </a:r>
            <a:r>
              <a:rPr lang="fr-BE" dirty="0"/>
              <a:t> </a:t>
            </a:r>
            <a:r>
              <a:rPr lang="fr-BE" dirty="0" err="1"/>
              <a:t>strenghthened</a:t>
            </a:r>
            <a:r>
              <a:rPr lang="fr-BE" dirty="0"/>
              <a:t> </a:t>
            </a:r>
          </a:p>
          <a:p>
            <a:pPr marL="285750" indent="-285750">
              <a:lnSpc>
                <a:spcPct val="150000"/>
              </a:lnSpc>
              <a:buFont typeface="Arial" panose="020B0604020202020204" pitchFamily="34" charset="0"/>
              <a:buChar char="•"/>
            </a:pPr>
            <a:r>
              <a:rPr lang="fr-BE" dirty="0" err="1"/>
              <a:t>Gradual</a:t>
            </a:r>
            <a:r>
              <a:rPr lang="fr-BE" dirty="0"/>
              <a:t> extension of the ETS to the maritime </a:t>
            </a:r>
            <a:r>
              <a:rPr lang="fr-BE" dirty="0" err="1"/>
              <a:t>sector</a:t>
            </a:r>
            <a:r>
              <a:rPr lang="fr-BE" dirty="0"/>
              <a:t> </a:t>
            </a:r>
            <a:r>
              <a:rPr lang="fr-BE" dirty="0" err="1"/>
              <a:t>starting</a:t>
            </a:r>
            <a:r>
              <a:rPr lang="fr-BE" dirty="0"/>
              <a:t> in 2023 </a:t>
            </a:r>
            <a:r>
              <a:rPr lang="fr-BE" dirty="0" err="1"/>
              <a:t>with</a:t>
            </a:r>
            <a:r>
              <a:rPr lang="fr-BE" dirty="0"/>
              <a:t> a 3-year phase in </a:t>
            </a:r>
            <a:r>
              <a:rPr lang="fr-BE" dirty="0" err="1"/>
              <a:t>period</a:t>
            </a:r>
            <a:endParaRPr lang="fr-BE" dirty="0"/>
          </a:p>
          <a:p>
            <a:pPr marL="285750" indent="-285750">
              <a:lnSpc>
                <a:spcPct val="150000"/>
              </a:lnSpc>
              <a:buFont typeface="Arial" panose="020B0604020202020204" pitchFamily="34" charset="0"/>
              <a:buChar char="•"/>
            </a:pPr>
            <a:endParaRPr lang="fr-BE" dirty="0"/>
          </a:p>
          <a:p>
            <a:pPr>
              <a:lnSpc>
                <a:spcPct val="150000"/>
              </a:lnSpc>
            </a:pPr>
            <a:r>
              <a:rPr lang="fr-BE" u="sng" dirty="0"/>
              <a:t>For the « adjacent » ETS:</a:t>
            </a:r>
          </a:p>
          <a:p>
            <a:pPr marL="285750" indent="-285750">
              <a:lnSpc>
                <a:spcPct val="150000"/>
              </a:lnSpc>
              <a:buFont typeface="Arial" panose="020B0604020202020204" pitchFamily="34" charset="0"/>
              <a:buChar char="•"/>
            </a:pPr>
            <a:r>
              <a:rPr lang="fr-BE" dirty="0" err="1"/>
              <a:t>Creation</a:t>
            </a:r>
            <a:r>
              <a:rPr lang="fr-BE" dirty="0"/>
              <a:t> of an EU ETS adjacent for road transport &amp; buildings as a cap and </a:t>
            </a:r>
            <a:r>
              <a:rPr lang="fr-BE" dirty="0" err="1"/>
              <a:t>trade</a:t>
            </a:r>
            <a:r>
              <a:rPr lang="fr-BE" dirty="0"/>
              <a:t> system</a:t>
            </a:r>
          </a:p>
          <a:p>
            <a:pPr marL="285750" indent="-285750">
              <a:lnSpc>
                <a:spcPct val="150000"/>
              </a:lnSpc>
              <a:buFont typeface="Arial" panose="020B0604020202020204" pitchFamily="34" charset="0"/>
              <a:buChar char="•"/>
            </a:pPr>
            <a:r>
              <a:rPr lang="fr-BE" dirty="0"/>
              <a:t>Will </a:t>
            </a:r>
            <a:r>
              <a:rPr lang="fr-BE" dirty="0" err="1"/>
              <a:t>be</a:t>
            </a:r>
            <a:r>
              <a:rPr lang="fr-BE" dirty="0"/>
              <a:t> focus on </a:t>
            </a:r>
            <a:r>
              <a:rPr lang="fr-BE" dirty="0" err="1"/>
              <a:t>upstream</a:t>
            </a:r>
            <a:r>
              <a:rPr lang="fr-BE" dirty="0"/>
              <a:t> fuel </a:t>
            </a:r>
            <a:r>
              <a:rPr lang="fr-BE" dirty="0" err="1"/>
              <a:t>suppliers</a:t>
            </a:r>
            <a:r>
              <a:rPr lang="fr-BE" dirty="0"/>
              <a:t> </a:t>
            </a:r>
            <a:r>
              <a:rPr lang="fr-BE" dirty="0" err="1"/>
              <a:t>from</a:t>
            </a:r>
            <a:r>
              <a:rPr lang="fr-BE" dirty="0"/>
              <a:t> 2026</a:t>
            </a:r>
          </a:p>
          <a:p>
            <a:pPr marL="285750" indent="-285750">
              <a:lnSpc>
                <a:spcPct val="150000"/>
              </a:lnSpc>
              <a:buFont typeface="Arial" panose="020B0604020202020204" pitchFamily="34" charset="0"/>
              <a:buChar char="•"/>
            </a:pPr>
            <a:r>
              <a:rPr lang="fr-BE" dirty="0"/>
              <a:t>Revenue </a:t>
            </a:r>
            <a:r>
              <a:rPr lang="fr-BE" dirty="0" err="1"/>
              <a:t>partly</a:t>
            </a:r>
            <a:r>
              <a:rPr lang="fr-BE" dirty="0"/>
              <a:t> (25%) </a:t>
            </a:r>
            <a:r>
              <a:rPr lang="fr-BE" dirty="0" err="1"/>
              <a:t>chanelled</a:t>
            </a:r>
            <a:r>
              <a:rPr lang="fr-BE" dirty="0"/>
              <a:t> to support </a:t>
            </a:r>
            <a:r>
              <a:rPr lang="fr-BE" dirty="0" err="1"/>
              <a:t>vulnerable</a:t>
            </a:r>
            <a:r>
              <a:rPr lang="fr-BE" dirty="0"/>
              <a:t> </a:t>
            </a:r>
            <a:r>
              <a:rPr lang="fr-BE" dirty="0" err="1"/>
              <a:t>households</a:t>
            </a:r>
            <a:r>
              <a:rPr lang="fr-BE" dirty="0"/>
              <a:t> and </a:t>
            </a:r>
            <a:r>
              <a:rPr lang="fr-BE" dirty="0" err="1"/>
              <a:t>investments</a:t>
            </a:r>
            <a:r>
              <a:rPr lang="fr-BE" dirty="0"/>
              <a:t> in </a:t>
            </a:r>
            <a:r>
              <a:rPr lang="fr-BE" dirty="0" err="1"/>
              <a:t>cleaner</a:t>
            </a:r>
            <a:r>
              <a:rPr lang="fr-BE" dirty="0"/>
              <a:t> </a:t>
            </a:r>
            <a:r>
              <a:rPr lang="fr-BE" dirty="0" err="1"/>
              <a:t>mobility</a:t>
            </a:r>
            <a:r>
              <a:rPr lang="fr-BE" dirty="0"/>
              <a:t> </a:t>
            </a:r>
          </a:p>
          <a:p>
            <a:pPr marL="285750" indent="-285750">
              <a:lnSpc>
                <a:spcPct val="150000"/>
              </a:lnSpc>
              <a:buFont typeface="Arial" panose="020B0604020202020204" pitchFamily="34" charset="0"/>
              <a:buChar char="•"/>
            </a:pPr>
            <a:r>
              <a:rPr lang="fr-BE" dirty="0" err="1"/>
              <a:t>Review</a:t>
            </a:r>
            <a:r>
              <a:rPr lang="fr-BE" dirty="0"/>
              <a:t> of the provisions in 2028, possible merger of ETS adjacent </a:t>
            </a:r>
            <a:r>
              <a:rPr lang="fr-BE" dirty="0" err="1"/>
              <a:t>with</a:t>
            </a:r>
            <a:r>
              <a:rPr lang="fr-BE" dirty="0"/>
              <a:t> « </a:t>
            </a:r>
            <a:r>
              <a:rPr lang="fr-BE" dirty="0" err="1"/>
              <a:t>classic</a:t>
            </a:r>
            <a:r>
              <a:rPr lang="fr-BE" dirty="0"/>
              <a:t> » ETS (</a:t>
            </a:r>
            <a:r>
              <a:rPr lang="fr-BE" dirty="0" err="1"/>
              <a:t>tbc</a:t>
            </a:r>
            <a:r>
              <a:rPr lang="fr-BE" dirty="0"/>
              <a:t>)</a:t>
            </a:r>
          </a:p>
          <a:p>
            <a:pPr marL="285750" indent="-285750">
              <a:lnSpc>
                <a:spcPct val="150000"/>
              </a:lnSpc>
              <a:buFont typeface="Wingdings" panose="05000000000000000000" pitchFamily="2" charset="2"/>
              <a:buChar char="Ø"/>
            </a:pPr>
            <a:r>
              <a:rPr lang="fr-BE" dirty="0"/>
              <a:t>Will </a:t>
            </a:r>
            <a:r>
              <a:rPr lang="fr-BE" dirty="0" err="1"/>
              <a:t>be</a:t>
            </a:r>
            <a:r>
              <a:rPr lang="fr-BE" dirty="0"/>
              <a:t> </a:t>
            </a:r>
            <a:r>
              <a:rPr lang="fr-BE" dirty="0" err="1"/>
              <a:t>accompanied</a:t>
            </a:r>
            <a:r>
              <a:rPr lang="fr-BE" dirty="0"/>
              <a:t> by the Social </a:t>
            </a:r>
            <a:r>
              <a:rPr lang="fr-BE" dirty="0" err="1"/>
              <a:t>Climate</a:t>
            </a:r>
            <a:r>
              <a:rPr lang="fr-BE" dirty="0"/>
              <a:t> </a:t>
            </a:r>
            <a:r>
              <a:rPr lang="fr-BE" dirty="0" err="1"/>
              <a:t>Fund</a:t>
            </a:r>
            <a:r>
              <a:rPr lang="fr-BE" dirty="0"/>
              <a:t> (</a:t>
            </a:r>
            <a:r>
              <a:rPr lang="fr-BE" dirty="0" err="1"/>
              <a:t>adress</a:t>
            </a:r>
            <a:r>
              <a:rPr lang="fr-BE" dirty="0"/>
              <a:t> </a:t>
            </a:r>
            <a:r>
              <a:rPr lang="fr-BE" dirty="0" err="1"/>
              <a:t>energy</a:t>
            </a:r>
            <a:r>
              <a:rPr lang="fr-BE" dirty="0"/>
              <a:t> </a:t>
            </a:r>
            <a:r>
              <a:rPr lang="fr-BE" dirty="0" err="1"/>
              <a:t>poverty</a:t>
            </a:r>
            <a:r>
              <a:rPr lang="fr-BE" dirty="0"/>
              <a:t>, </a:t>
            </a:r>
            <a:r>
              <a:rPr lang="en-US" dirty="0"/>
              <a:t>vulnerable transport users with measures to facilitate their access to zero- and low-emission mobility and transport </a:t>
            </a:r>
            <a:r>
              <a:rPr lang="en-US"/>
              <a:t>solutions.)</a:t>
            </a:r>
            <a:endParaRPr lang="fr-BE" dirty="0"/>
          </a:p>
        </p:txBody>
      </p:sp>
    </p:spTree>
    <p:extLst>
      <p:ext uri="{BB962C8B-B14F-4D97-AF65-F5344CB8AC3E}">
        <p14:creationId xmlns:p14="http://schemas.microsoft.com/office/powerpoint/2010/main" val="1146876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20ADF51C-E089-41F9-A38B-9363B2F08D3B}"/>
              </a:ext>
            </a:extLst>
          </p:cNvPr>
          <p:cNvSpPr txBox="1">
            <a:spLocks/>
          </p:cNvSpPr>
          <p:nvPr/>
        </p:nvSpPr>
        <p:spPr>
          <a:xfrm>
            <a:off x="272142" y="45311"/>
            <a:ext cx="7513321" cy="7820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spc="300" dirty="0"/>
              <a:t>3. Press release – Fit for 55 package</a:t>
            </a:r>
            <a:endParaRPr lang="fr-BE" sz="3200" spc="300" dirty="0"/>
          </a:p>
        </p:txBody>
      </p:sp>
      <p:sp>
        <p:nvSpPr>
          <p:cNvPr id="5" name="ZoneTexte 4">
            <a:extLst>
              <a:ext uri="{FF2B5EF4-FFF2-40B4-BE49-F238E27FC236}">
                <a16:creationId xmlns:a16="http://schemas.microsoft.com/office/drawing/2014/main" id="{2D5DEE62-CC67-43DA-82C6-8CA64B24524D}"/>
              </a:ext>
            </a:extLst>
          </p:cNvPr>
          <p:cNvSpPr txBox="1"/>
          <p:nvPr/>
        </p:nvSpPr>
        <p:spPr>
          <a:xfrm>
            <a:off x="272142" y="981659"/>
            <a:ext cx="11676018" cy="5693866"/>
          </a:xfrm>
          <a:prstGeom prst="rect">
            <a:avLst/>
          </a:prstGeom>
          <a:noFill/>
        </p:spPr>
        <p:txBody>
          <a:bodyPr wrap="square" rtlCol="0">
            <a:spAutoFit/>
          </a:bodyPr>
          <a:lstStyle/>
          <a:p>
            <a:pPr algn="ctr"/>
            <a:r>
              <a:rPr lang="en-GB" sz="1600" b="1" dirty="0"/>
              <a:t>The Fit-for-55 package drives electromobility</a:t>
            </a:r>
            <a:endParaRPr lang="fr-BE" sz="1600" b="1" dirty="0"/>
          </a:p>
          <a:p>
            <a:r>
              <a:rPr lang="en-GB" sz="1400" dirty="0"/>
              <a:t> </a:t>
            </a:r>
            <a:endParaRPr lang="fr-BE" sz="1400" dirty="0"/>
          </a:p>
          <a:p>
            <a:r>
              <a:rPr lang="en-GB" sz="1400" i="1" dirty="0"/>
              <a:t>The Platform for electromobility supports a package that will give the EU the means to achieve the objective of 90% cut of GHG emissions in the transport sector by 2050 and that will support a rapid development of electromobility in Europe. </a:t>
            </a:r>
            <a:endParaRPr lang="fr-BE" sz="1400" dirty="0"/>
          </a:p>
          <a:p>
            <a:r>
              <a:rPr lang="en-US" sz="1400" dirty="0"/>
              <a:t> </a:t>
            </a:r>
            <a:endParaRPr lang="fr-BE" sz="1400" dirty="0"/>
          </a:p>
          <a:p>
            <a:r>
              <a:rPr lang="en-GB" sz="1400" b="1" dirty="0"/>
              <a:t>A success for electromobility </a:t>
            </a:r>
            <a:endParaRPr lang="fr-BE" sz="1400" dirty="0"/>
          </a:p>
          <a:p>
            <a:r>
              <a:rPr lang="en-GB" sz="1400" b="1" dirty="0"/>
              <a:t> </a:t>
            </a:r>
            <a:endParaRPr lang="fr-BE" sz="1400" dirty="0"/>
          </a:p>
          <a:p>
            <a:r>
              <a:rPr lang="en-GB" sz="1400" dirty="0"/>
              <a:t>Transport industries are facing an unprecedented pace of change to ensure the sector rapidly becomes carbon free. The EC proposals will accelerate the electrification of transport, speed-up the deployment of charging infrastructure and support the development of renewables in the sector. These proposals are recommendations that were pushed by the sector for over the past few years and that are now part of the package. </a:t>
            </a:r>
            <a:endParaRPr lang="fr-BE" sz="1400" dirty="0"/>
          </a:p>
          <a:p>
            <a:r>
              <a:rPr lang="en-GB" sz="1400" dirty="0"/>
              <a:t> </a:t>
            </a:r>
            <a:endParaRPr lang="fr-BE" sz="1400" dirty="0"/>
          </a:p>
          <a:p>
            <a:r>
              <a:rPr lang="en-US" sz="1400" dirty="0"/>
              <a:t>The Platform welcomes the efforts put in the package. It completes the political, financial and legal commitments recently established with regulatory tools. The Platform praises this holistic approach.</a:t>
            </a:r>
            <a:endParaRPr lang="fr-BE" sz="1400" dirty="0"/>
          </a:p>
          <a:p>
            <a:r>
              <a:rPr lang="en-GB" sz="1400" dirty="0"/>
              <a:t> </a:t>
            </a:r>
            <a:endParaRPr lang="fr-BE" sz="1400" dirty="0"/>
          </a:p>
          <a:p>
            <a:r>
              <a:rPr lang="en-GB" sz="1400" b="1" dirty="0"/>
              <a:t>Let’s work together to make it happen</a:t>
            </a:r>
            <a:endParaRPr lang="fr-BE" sz="1400" dirty="0"/>
          </a:p>
          <a:p>
            <a:r>
              <a:rPr lang="en-GB" sz="1400" b="1" dirty="0"/>
              <a:t> </a:t>
            </a:r>
            <a:endParaRPr lang="fr-BE" sz="1400" dirty="0"/>
          </a:p>
          <a:p>
            <a:r>
              <a:rPr lang="en-US" sz="1400" dirty="0"/>
              <a:t>The Fit for 55 package is a good, first base to work on with all stakeholders of electromobility. The Platform is willing to mobilize its members to help to improve all files relevant to the decarbonization of transport. </a:t>
            </a:r>
            <a:endParaRPr lang="fr-BE" sz="1400" dirty="0"/>
          </a:p>
          <a:p>
            <a:r>
              <a:rPr lang="en-GB" sz="1400" dirty="0"/>
              <a:t> </a:t>
            </a:r>
            <a:endParaRPr lang="fr-BE" sz="1400" dirty="0"/>
          </a:p>
          <a:p>
            <a:r>
              <a:rPr lang="en-US" sz="1400" dirty="0"/>
              <a:t>“</a:t>
            </a:r>
            <a:r>
              <a:rPr lang="en-US" sz="1400" i="1" dirty="0"/>
              <a:t>The Fit-for-55 package is an amazing opportunity to shift gear and speed up the necessary transition to electromobility. The European Commission did not miss this historic step. The package is promising a block of measures to the planet and the people. I believe though adjustments can be made to this first proposal. We need to look at what is working within the EU to generalize it</a:t>
            </a:r>
            <a:r>
              <a:rPr lang="en-US" sz="1400" dirty="0"/>
              <a:t>”, said Arne Richters, Chair of the Platform for electromobility</a:t>
            </a:r>
            <a:endParaRPr lang="fr-BE" sz="1400" dirty="0"/>
          </a:p>
          <a:p>
            <a:r>
              <a:rPr lang="en-US" sz="1400" dirty="0"/>
              <a:t> </a:t>
            </a:r>
            <a:endParaRPr lang="fr-BE" sz="1400" dirty="0"/>
          </a:p>
          <a:p>
            <a:r>
              <a:rPr lang="en-US" sz="1400" dirty="0"/>
              <a:t>The Platform will be part of the debate. We will mobilize and utilize our expertise to make the transition to electromobility an environmental and social success. </a:t>
            </a:r>
            <a:endParaRPr lang="fr-BE" sz="1400" dirty="0"/>
          </a:p>
        </p:txBody>
      </p:sp>
    </p:spTree>
    <p:extLst>
      <p:ext uri="{BB962C8B-B14F-4D97-AF65-F5344CB8AC3E}">
        <p14:creationId xmlns:p14="http://schemas.microsoft.com/office/powerpoint/2010/main" val="279187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A4B196-FD0E-4D7F-A233-F8BB9CFD61F1}"/>
              </a:ext>
            </a:extLst>
          </p:cNvPr>
          <p:cNvSpPr>
            <a:spLocks noGrp="1"/>
          </p:cNvSpPr>
          <p:nvPr>
            <p:ph type="title"/>
          </p:nvPr>
        </p:nvSpPr>
        <p:spPr>
          <a:xfrm>
            <a:off x="394063" y="347708"/>
            <a:ext cx="10515600" cy="1325563"/>
          </a:xfrm>
        </p:spPr>
        <p:txBody>
          <a:bodyPr/>
          <a:lstStyle/>
          <a:p>
            <a:r>
              <a:rPr lang="fr-BE" sz="3600" spc="300" dirty="0"/>
              <a:t>4</a:t>
            </a:r>
            <a:r>
              <a:rPr lang="fr-BE" sz="3600" spc="300"/>
              <a:t>. </a:t>
            </a:r>
            <a:r>
              <a:rPr lang="fr-BE" sz="3600" spc="300" dirty="0"/>
              <a:t>Next </a:t>
            </a:r>
            <a:r>
              <a:rPr lang="fr-BE" sz="3600" spc="300" dirty="0" err="1"/>
              <a:t>steps</a:t>
            </a:r>
            <a:r>
              <a:rPr lang="fr-BE" sz="3600" spc="300" dirty="0"/>
              <a:t> / AOB </a:t>
            </a:r>
            <a:br>
              <a:rPr lang="fr-BE" spc="300" dirty="0"/>
            </a:br>
            <a:endParaRPr lang="fr-BE" dirty="0"/>
          </a:p>
        </p:txBody>
      </p:sp>
      <p:sp>
        <p:nvSpPr>
          <p:cNvPr id="3" name="Espace réservé du contenu 2">
            <a:extLst>
              <a:ext uri="{FF2B5EF4-FFF2-40B4-BE49-F238E27FC236}">
                <a16:creationId xmlns:a16="http://schemas.microsoft.com/office/drawing/2014/main" id="{6DA73A51-3A4C-487C-86D7-6CF406F5AA64}"/>
              </a:ext>
            </a:extLst>
          </p:cNvPr>
          <p:cNvSpPr>
            <a:spLocks noGrp="1"/>
          </p:cNvSpPr>
          <p:nvPr>
            <p:ph idx="1"/>
          </p:nvPr>
        </p:nvSpPr>
        <p:spPr>
          <a:xfrm>
            <a:off x="394063" y="1485991"/>
            <a:ext cx="10515600" cy="4351338"/>
          </a:xfrm>
        </p:spPr>
        <p:txBody>
          <a:bodyPr>
            <a:normAutofit/>
          </a:bodyPr>
          <a:lstStyle/>
          <a:p>
            <a:r>
              <a:rPr lang="fr-BE" sz="2400" dirty="0"/>
              <a:t>Intelligence sharing</a:t>
            </a:r>
          </a:p>
          <a:p>
            <a:r>
              <a:rPr lang="fr-BE" sz="2400" dirty="0"/>
              <a:t>Next meeting : </a:t>
            </a:r>
            <a:r>
              <a:rPr lang="fr-BE" sz="2400" dirty="0" err="1"/>
              <a:t>September</a:t>
            </a:r>
            <a:r>
              <a:rPr lang="fr-BE" sz="2400" dirty="0"/>
              <a:t>   </a:t>
            </a:r>
          </a:p>
        </p:txBody>
      </p:sp>
    </p:spTree>
    <p:extLst>
      <p:ext uri="{BB962C8B-B14F-4D97-AF65-F5344CB8AC3E}">
        <p14:creationId xmlns:p14="http://schemas.microsoft.com/office/powerpoint/2010/main" val="962463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FF0C57-9895-4475-98B2-663BE6AA7E09}"/>
              </a:ext>
            </a:extLst>
          </p:cNvPr>
          <p:cNvSpPr>
            <a:spLocks noGrp="1"/>
          </p:cNvSpPr>
          <p:nvPr>
            <p:ph type="ctrTitle"/>
          </p:nvPr>
        </p:nvSpPr>
        <p:spPr>
          <a:xfrm>
            <a:off x="2892873" y="1830977"/>
            <a:ext cx="6406253" cy="3196045"/>
          </a:xfrm>
        </p:spPr>
        <p:txBody>
          <a:bodyPr>
            <a:normAutofit/>
          </a:bodyPr>
          <a:lstStyle/>
          <a:p>
            <a:r>
              <a:rPr lang="fr-BE" sz="6700" dirty="0"/>
              <a:t>WG Infrastructure</a:t>
            </a:r>
            <a:br>
              <a:rPr lang="fr-BE" sz="6700" dirty="0"/>
            </a:br>
            <a:r>
              <a:rPr lang="fr-BE" dirty="0"/>
              <a:t>Meeting</a:t>
            </a:r>
            <a:br>
              <a:rPr lang="fr-BE" dirty="0"/>
            </a:br>
            <a:r>
              <a:rPr lang="fr-BE" dirty="0"/>
              <a:t> </a:t>
            </a:r>
            <a:br>
              <a:rPr lang="fr-BE" sz="6700" dirty="0"/>
            </a:br>
            <a:r>
              <a:rPr lang="fr-BE" sz="3200" dirty="0"/>
              <a:t>16.07.2021</a:t>
            </a:r>
            <a:r>
              <a:rPr lang="fr-BE" sz="2400" dirty="0"/>
              <a:t> </a:t>
            </a:r>
            <a:endParaRPr lang="fr-BE" dirty="0"/>
          </a:p>
        </p:txBody>
      </p:sp>
      <p:pic>
        <p:nvPicPr>
          <p:cNvPr id="4" name="Image 3">
            <a:extLst>
              <a:ext uri="{FF2B5EF4-FFF2-40B4-BE49-F238E27FC236}">
                <a16:creationId xmlns:a16="http://schemas.microsoft.com/office/drawing/2014/main" id="{A5992571-85DB-445E-A177-1F55348EED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259" y="168233"/>
            <a:ext cx="3781425" cy="1457325"/>
          </a:xfrm>
          <a:prstGeom prst="rect">
            <a:avLst/>
          </a:prstGeom>
        </p:spPr>
      </p:pic>
      <p:pic>
        <p:nvPicPr>
          <p:cNvPr id="5" name="Picture 1" descr="picture E-Mobility (2).png">
            <a:extLst>
              <a:ext uri="{FF2B5EF4-FFF2-40B4-BE49-F238E27FC236}">
                <a16:creationId xmlns:a16="http://schemas.microsoft.com/office/drawing/2014/main" id="{401EB092-2EF6-4F87-A6FD-4CB71EDBD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124098" y="5079073"/>
            <a:ext cx="2832771" cy="1778927"/>
          </a:xfrm>
          <a:prstGeom prst="rect">
            <a:avLst/>
          </a:prstGeom>
        </p:spPr>
      </p:pic>
    </p:spTree>
    <p:extLst>
      <p:ext uri="{BB962C8B-B14F-4D97-AF65-F5344CB8AC3E}">
        <p14:creationId xmlns:p14="http://schemas.microsoft.com/office/powerpoint/2010/main" val="1584872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F987-54C2-4279-A7CE-09E349DDC355}"/>
              </a:ext>
            </a:extLst>
          </p:cNvPr>
          <p:cNvSpPr>
            <a:spLocks noGrp="1"/>
          </p:cNvSpPr>
          <p:nvPr>
            <p:ph type="title"/>
          </p:nvPr>
        </p:nvSpPr>
        <p:spPr/>
        <p:txBody>
          <a:bodyPr>
            <a:normAutofit/>
          </a:bodyPr>
          <a:lstStyle/>
          <a:p>
            <a:r>
              <a:rPr lang="fr-BE" sz="3600" dirty="0"/>
              <a:t>Alternative Fuels Infrastructure </a:t>
            </a:r>
            <a:r>
              <a:rPr lang="fr-BE" sz="3600" dirty="0" err="1"/>
              <a:t>Regulation</a:t>
            </a:r>
            <a:r>
              <a:rPr lang="fr-BE" sz="3600" dirty="0"/>
              <a:t> </a:t>
            </a:r>
            <a:br>
              <a:rPr lang="fr-BE" sz="3600" dirty="0"/>
            </a:br>
            <a:r>
              <a:rPr lang="en-US" sz="3600" dirty="0"/>
              <a:t>2021/0223 (COD) </a:t>
            </a:r>
            <a:r>
              <a:rPr lang="fr-BE" sz="3600" dirty="0"/>
              <a:t> </a:t>
            </a:r>
            <a:endParaRPr lang="en-US" sz="3600" dirty="0"/>
          </a:p>
        </p:txBody>
      </p:sp>
      <p:graphicFrame>
        <p:nvGraphicFramePr>
          <p:cNvPr id="5" name="Content Placeholder 2">
            <a:extLst>
              <a:ext uri="{FF2B5EF4-FFF2-40B4-BE49-F238E27FC236}">
                <a16:creationId xmlns:a16="http://schemas.microsoft.com/office/drawing/2014/main" id="{0E950D9D-4851-4951-B968-EB79C0334643}"/>
              </a:ext>
            </a:extLst>
          </p:cNvPr>
          <p:cNvGraphicFramePr>
            <a:graphicFrameLocks noGrp="1"/>
          </p:cNvGraphicFramePr>
          <p:nvPr>
            <p:ph idx="1"/>
          </p:nvPr>
        </p:nvGraphicFramePr>
        <p:xfrm>
          <a:off x="572656" y="1616364"/>
          <a:ext cx="10781144" cy="4599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8326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FF0C57-9895-4475-98B2-663BE6AA7E09}"/>
              </a:ext>
            </a:extLst>
          </p:cNvPr>
          <p:cNvSpPr>
            <a:spLocks noGrp="1"/>
          </p:cNvSpPr>
          <p:nvPr>
            <p:ph type="ctrTitle"/>
          </p:nvPr>
        </p:nvSpPr>
        <p:spPr>
          <a:xfrm>
            <a:off x="2892873" y="1830977"/>
            <a:ext cx="6406253" cy="3196045"/>
          </a:xfrm>
        </p:spPr>
        <p:txBody>
          <a:bodyPr>
            <a:normAutofit/>
          </a:bodyPr>
          <a:lstStyle/>
          <a:p>
            <a:r>
              <a:rPr lang="fr-BE" sz="6700" dirty="0"/>
              <a:t>WG Energy Union</a:t>
            </a:r>
            <a:br>
              <a:rPr lang="fr-BE" sz="6700" dirty="0"/>
            </a:br>
            <a:r>
              <a:rPr lang="fr-BE" dirty="0"/>
              <a:t>Meeting</a:t>
            </a:r>
            <a:br>
              <a:rPr lang="fr-BE" dirty="0"/>
            </a:br>
            <a:r>
              <a:rPr lang="fr-BE" dirty="0"/>
              <a:t> </a:t>
            </a:r>
            <a:br>
              <a:rPr lang="fr-BE" sz="6700" dirty="0"/>
            </a:br>
            <a:r>
              <a:rPr lang="fr-BE" sz="3200" dirty="0"/>
              <a:t>16.07.2021</a:t>
            </a:r>
            <a:r>
              <a:rPr lang="fr-BE" sz="2400" dirty="0"/>
              <a:t> </a:t>
            </a:r>
            <a:endParaRPr lang="fr-BE" dirty="0"/>
          </a:p>
        </p:txBody>
      </p:sp>
      <p:pic>
        <p:nvPicPr>
          <p:cNvPr id="4" name="Image 3">
            <a:extLst>
              <a:ext uri="{FF2B5EF4-FFF2-40B4-BE49-F238E27FC236}">
                <a16:creationId xmlns:a16="http://schemas.microsoft.com/office/drawing/2014/main" id="{A5992571-85DB-445E-A177-1F55348EED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259" y="168233"/>
            <a:ext cx="3781425" cy="1457325"/>
          </a:xfrm>
          <a:prstGeom prst="rect">
            <a:avLst/>
          </a:prstGeom>
        </p:spPr>
      </p:pic>
      <p:pic>
        <p:nvPicPr>
          <p:cNvPr id="5" name="Picture 1" descr="picture E-Mobility (2).png">
            <a:extLst>
              <a:ext uri="{FF2B5EF4-FFF2-40B4-BE49-F238E27FC236}">
                <a16:creationId xmlns:a16="http://schemas.microsoft.com/office/drawing/2014/main" id="{401EB092-2EF6-4F87-A6FD-4CB71EDBD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124098" y="5079073"/>
            <a:ext cx="2832771" cy="1778927"/>
          </a:xfrm>
          <a:prstGeom prst="rect">
            <a:avLst/>
          </a:prstGeom>
        </p:spPr>
      </p:pic>
    </p:spTree>
    <p:extLst>
      <p:ext uri="{BB962C8B-B14F-4D97-AF65-F5344CB8AC3E}">
        <p14:creationId xmlns:p14="http://schemas.microsoft.com/office/powerpoint/2010/main" val="381866697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2E6EBFA7502BC4E8ACB0871725DA2D0" ma:contentTypeVersion="12" ma:contentTypeDescription="Create a new document." ma:contentTypeScope="" ma:versionID="e17081f2fe7f6ad76c533f4f32bf61a1">
  <xsd:schema xmlns:xsd="http://www.w3.org/2001/XMLSchema" xmlns:xs="http://www.w3.org/2001/XMLSchema" xmlns:p="http://schemas.microsoft.com/office/2006/metadata/properties" xmlns:ns2="1463f660-6a02-4096-9e0d-d4141356be21" xmlns:ns3="0a3fc1d5-25cf-4bb9-9938-821f4be6d087" targetNamespace="http://schemas.microsoft.com/office/2006/metadata/properties" ma:root="true" ma:fieldsID="ddf6ed3c390aa2941b4685c81d6e2d5d" ns2:_="" ns3:_="">
    <xsd:import namespace="1463f660-6a02-4096-9e0d-d4141356be21"/>
    <xsd:import namespace="0a3fc1d5-25cf-4bb9-9938-821f4be6d08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63f660-6a02-4096-9e0d-d4141356be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3fc1d5-25cf-4bb9-9938-821f4be6d0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EA59DB-8451-4FEF-AA0A-9EB1FE921C6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C562907-11AE-422C-9DE6-C481052892C1}">
  <ds:schemaRefs>
    <ds:schemaRef ds:uri="http://schemas.microsoft.com/sharepoint/v3/contenttype/forms"/>
  </ds:schemaRefs>
</ds:datastoreItem>
</file>

<file path=customXml/itemProps3.xml><?xml version="1.0" encoding="utf-8"?>
<ds:datastoreItem xmlns:ds="http://schemas.openxmlformats.org/officeDocument/2006/customXml" ds:itemID="{885647DC-C369-4738-AECA-24BBB7D96B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63f660-6a02-4096-9e0d-d4141356be21"/>
    <ds:schemaRef ds:uri="0a3fc1d5-25cf-4bb9-9938-821f4be6d0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1109</Words>
  <Application>Microsoft Office PowerPoint</Application>
  <PresentationFormat>Widescreen</PresentationFormat>
  <Paragraphs>92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Thème Office</vt:lpstr>
      <vt:lpstr>WG Green Deal Meeting   16.07.2021 </vt:lpstr>
      <vt:lpstr>Agenda  (10:30 - 11:30 + to be followed by WG infrastructure &amp; energy) </vt:lpstr>
      <vt:lpstr>1. Fit for 55 package - overview</vt:lpstr>
      <vt:lpstr>2. Revision of the EU Emission Trading System (EU ETS) </vt:lpstr>
      <vt:lpstr>PowerPoint Presentation</vt:lpstr>
      <vt:lpstr>4. Next steps / AOB  </vt:lpstr>
      <vt:lpstr>WG Infrastructure Meeting   16.07.2021 </vt:lpstr>
      <vt:lpstr>Alternative Fuels Infrastructure Regulation  2021/0223 (COD)  </vt:lpstr>
      <vt:lpstr>WG Energy Union Meeting   16.07.2021 </vt:lpstr>
      <vt:lpstr>Agenda </vt:lpstr>
      <vt:lpstr>1. Renewable Energy Directive</vt:lpstr>
      <vt:lpstr>2. Energy Taxation Directive</vt:lpstr>
      <vt:lpstr>Next steps / AOB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 Green Deal Meeting   16.07.2021</dc:title>
  <dc:creator>HENNEQUART Marie-Emilie</dc:creator>
  <cp:lastModifiedBy>Théo Fievet</cp:lastModifiedBy>
  <cp:revision>7</cp:revision>
  <dcterms:created xsi:type="dcterms:W3CDTF">2021-07-07T15:49:37Z</dcterms:created>
  <dcterms:modified xsi:type="dcterms:W3CDTF">2021-07-16T08:06:42Z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0x01010022E6EBFA7502BC4E8ACB0871725DA2D0</vt:lpwstr>
  </property>
  <property fmtid="{D5CDD505-2E9C-101B-9397-08002B2CF9AE}" pid="3" name="MSIP_Label_fd1c0902-ed92-4fed-896d-2e7725de02d4_Enabled">
    <vt:lpwstr>true</vt:lpwstr>
  </property>
  <property fmtid="{D5CDD505-2E9C-101B-9397-08002B2CF9AE}" pid="4" name="MSIP_Label_fd1c0902-ed92-4fed-896d-2e7725de02d4_SetDate">
    <vt:lpwstr>2021-07-08T07:06:00Z</vt:lpwstr>
  </property>
  <property fmtid="{D5CDD505-2E9C-101B-9397-08002B2CF9AE}" pid="5" name="MSIP_Label_fd1c0902-ed92-4fed-896d-2e7725de02d4_Method">
    <vt:lpwstr>Standard</vt:lpwstr>
  </property>
  <property fmtid="{D5CDD505-2E9C-101B-9397-08002B2CF9AE}" pid="6" name="MSIP_Label_fd1c0902-ed92-4fed-896d-2e7725de02d4_Name">
    <vt:lpwstr>Anyone (not protected)</vt:lpwstr>
  </property>
  <property fmtid="{D5CDD505-2E9C-101B-9397-08002B2CF9AE}" pid="7" name="MSIP_Label_fd1c0902-ed92-4fed-896d-2e7725de02d4_SiteId">
    <vt:lpwstr>d6b0bbee-7cd9-4d60-bce6-4a67b543e2ae</vt:lpwstr>
  </property>
  <property fmtid="{D5CDD505-2E9C-101B-9397-08002B2CF9AE}" pid="8" name="MSIP_Label_fd1c0902-ed92-4fed-896d-2e7725de02d4_ActionId">
    <vt:lpwstr>4c5c53f2-7495-4e88-adcd-6a3a44efe28e</vt:lpwstr>
  </property>
  <property fmtid="{D5CDD505-2E9C-101B-9397-08002B2CF9AE}" pid="9" name="MSIP_Label_fd1c0902-ed92-4fed-896d-2e7725de02d4_ContentBits">
    <vt:lpwstr>2</vt:lpwstr>
  </property>
</Properties>
</file>