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1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8B51D9-0379-4724-B92C-A2CC9D69228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AEE916B-9EBB-44F0-9306-AEA2BF2437D2}">
      <dgm:prSet/>
      <dgm:spPr/>
      <dgm:t>
        <a:bodyPr/>
        <a:lstStyle/>
        <a:p>
          <a:r>
            <a:rPr lang="fr-BE"/>
            <a:t>New Chair</a:t>
          </a:r>
          <a:endParaRPr lang="en-US"/>
        </a:p>
      </dgm:t>
    </dgm:pt>
    <dgm:pt modelId="{E9C029EA-B158-4189-B9D6-925BC59B3C2B}" type="parTrans" cxnId="{0F05D20E-F5E8-4DB4-980B-1A915E2F5C4A}">
      <dgm:prSet/>
      <dgm:spPr/>
      <dgm:t>
        <a:bodyPr/>
        <a:lstStyle/>
        <a:p>
          <a:endParaRPr lang="en-US"/>
        </a:p>
      </dgm:t>
    </dgm:pt>
    <dgm:pt modelId="{DFCBFA53-B501-4F2B-914E-EF6EEF6E417D}" type="sibTrans" cxnId="{0F05D20E-F5E8-4DB4-980B-1A915E2F5C4A}">
      <dgm:prSet/>
      <dgm:spPr/>
      <dgm:t>
        <a:bodyPr/>
        <a:lstStyle/>
        <a:p>
          <a:endParaRPr lang="en-US"/>
        </a:p>
      </dgm:t>
    </dgm:pt>
    <dgm:pt modelId="{C9608C4B-CF53-479C-A566-096605B3A125}">
      <dgm:prSet/>
      <dgm:spPr/>
      <dgm:t>
        <a:bodyPr/>
        <a:lstStyle/>
        <a:p>
          <a:r>
            <a:rPr lang="fr-BE" dirty="0" err="1"/>
            <a:t>Presentation</a:t>
          </a:r>
          <a:r>
            <a:rPr lang="fr-BE" dirty="0"/>
            <a:t> of RED and ETD </a:t>
          </a:r>
          <a:r>
            <a:rPr lang="fr-BE" dirty="0" err="1"/>
            <a:t>Proposals</a:t>
          </a:r>
          <a:r>
            <a:rPr lang="fr-BE" dirty="0"/>
            <a:t> (Geert, T&amp;E)</a:t>
          </a:r>
          <a:endParaRPr lang="en-US" dirty="0"/>
        </a:p>
      </dgm:t>
    </dgm:pt>
    <dgm:pt modelId="{A3860DAB-6687-4D28-8FEB-3DE642171D17}" type="parTrans" cxnId="{EBC3AC56-47BC-4068-8714-6A7E2E994057}">
      <dgm:prSet/>
      <dgm:spPr/>
      <dgm:t>
        <a:bodyPr/>
        <a:lstStyle/>
        <a:p>
          <a:endParaRPr lang="en-US"/>
        </a:p>
      </dgm:t>
    </dgm:pt>
    <dgm:pt modelId="{81B4D8C2-38F4-4679-BA96-B7AF5DDE856C}" type="sibTrans" cxnId="{EBC3AC56-47BC-4068-8714-6A7E2E994057}">
      <dgm:prSet/>
      <dgm:spPr/>
      <dgm:t>
        <a:bodyPr/>
        <a:lstStyle/>
        <a:p>
          <a:endParaRPr lang="en-US"/>
        </a:p>
      </dgm:t>
    </dgm:pt>
    <dgm:pt modelId="{19D7CC75-B6E9-4613-959A-EA4C5C26D960}">
      <dgm:prSet/>
      <dgm:spPr/>
      <dgm:t>
        <a:bodyPr/>
        <a:lstStyle/>
        <a:p>
          <a:r>
            <a:rPr lang="en-US" dirty="0"/>
            <a:t>Renewable energy directive</a:t>
          </a:r>
        </a:p>
      </dgm:t>
    </dgm:pt>
    <dgm:pt modelId="{BCAB85DE-8C0B-4943-8CE7-B00080762090}" type="parTrans" cxnId="{A757F03F-475B-49E6-9619-F7003DF7A596}">
      <dgm:prSet/>
      <dgm:spPr/>
      <dgm:t>
        <a:bodyPr/>
        <a:lstStyle/>
        <a:p>
          <a:endParaRPr lang="en-US"/>
        </a:p>
      </dgm:t>
    </dgm:pt>
    <dgm:pt modelId="{FD8258D1-965D-4B7E-B31B-86841A0107D6}" type="sibTrans" cxnId="{A757F03F-475B-49E6-9619-F7003DF7A596}">
      <dgm:prSet/>
      <dgm:spPr/>
      <dgm:t>
        <a:bodyPr/>
        <a:lstStyle/>
        <a:p>
          <a:endParaRPr lang="en-US"/>
        </a:p>
      </dgm:t>
    </dgm:pt>
    <dgm:pt modelId="{4582209B-E493-49EA-955C-7FA729729398}">
      <dgm:prSet/>
      <dgm:spPr/>
      <dgm:t>
        <a:bodyPr/>
        <a:lstStyle/>
        <a:p>
          <a:r>
            <a:rPr lang="en-US"/>
            <a:t>Energy taxation directive</a:t>
          </a:r>
        </a:p>
      </dgm:t>
    </dgm:pt>
    <dgm:pt modelId="{77A318E2-3F18-4759-AD11-6BCDC0353CCB}" type="parTrans" cxnId="{44E931D9-FF29-4C86-B20D-FBE4F7B9BC86}">
      <dgm:prSet/>
      <dgm:spPr/>
      <dgm:t>
        <a:bodyPr/>
        <a:lstStyle/>
        <a:p>
          <a:endParaRPr lang="en-US"/>
        </a:p>
      </dgm:t>
    </dgm:pt>
    <dgm:pt modelId="{37FC207E-EEF8-462D-91CD-861815495F59}" type="sibTrans" cxnId="{44E931D9-FF29-4C86-B20D-FBE4F7B9BC86}">
      <dgm:prSet/>
      <dgm:spPr/>
      <dgm:t>
        <a:bodyPr/>
        <a:lstStyle/>
        <a:p>
          <a:endParaRPr lang="en-US"/>
        </a:p>
      </dgm:t>
    </dgm:pt>
    <dgm:pt modelId="{EE2B705A-EFD4-4313-9B8E-629BC78FCBDE}">
      <dgm:prSet/>
      <dgm:spPr/>
      <dgm:t>
        <a:bodyPr/>
        <a:lstStyle/>
        <a:p>
          <a:r>
            <a:rPr lang="en-US" dirty="0"/>
            <a:t>In-vehicle generated data (Diego, ECI)</a:t>
          </a:r>
        </a:p>
      </dgm:t>
    </dgm:pt>
    <dgm:pt modelId="{FAE16FCD-F739-4399-AA62-9DF6517D8E88}" type="parTrans" cxnId="{707F6CCA-366D-4A1C-8882-58348D5F8791}">
      <dgm:prSet/>
      <dgm:spPr/>
      <dgm:t>
        <a:bodyPr/>
        <a:lstStyle/>
        <a:p>
          <a:endParaRPr lang="en-US"/>
        </a:p>
      </dgm:t>
    </dgm:pt>
    <dgm:pt modelId="{3B6CEDA8-9173-408A-91C9-66D6C5AE2FEB}" type="sibTrans" cxnId="{707F6CCA-366D-4A1C-8882-58348D5F8791}">
      <dgm:prSet/>
      <dgm:spPr/>
      <dgm:t>
        <a:bodyPr/>
        <a:lstStyle/>
        <a:p>
          <a:endParaRPr lang="en-US"/>
        </a:p>
      </dgm:t>
    </dgm:pt>
    <dgm:pt modelId="{6FC9072D-E7B0-47C9-BB59-265D81C28BDC}" type="pres">
      <dgm:prSet presAssocID="{1E8B51D9-0379-4724-B92C-A2CC9D69228B}" presName="linear" presStyleCnt="0">
        <dgm:presLayoutVars>
          <dgm:animLvl val="lvl"/>
          <dgm:resizeHandles val="exact"/>
        </dgm:presLayoutVars>
      </dgm:prSet>
      <dgm:spPr/>
    </dgm:pt>
    <dgm:pt modelId="{62B10E8D-0E77-438A-A795-60A43202707C}" type="pres">
      <dgm:prSet presAssocID="{BAEE916B-9EBB-44F0-9306-AEA2BF2437D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1DCB71B-A93B-4F0D-92FC-618FEB8D86B4}" type="pres">
      <dgm:prSet presAssocID="{DFCBFA53-B501-4F2B-914E-EF6EEF6E417D}" presName="spacer" presStyleCnt="0"/>
      <dgm:spPr/>
    </dgm:pt>
    <dgm:pt modelId="{221E1C87-5329-48D9-BF4A-5D146ABCE8AE}" type="pres">
      <dgm:prSet presAssocID="{C9608C4B-CF53-479C-A566-096605B3A125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445907B-C183-4E9F-8FF7-4EA06EBDEDCC}" type="pres">
      <dgm:prSet presAssocID="{81B4D8C2-38F4-4679-BA96-B7AF5DDE856C}" presName="spacer" presStyleCnt="0"/>
      <dgm:spPr/>
    </dgm:pt>
    <dgm:pt modelId="{BE0A7ED7-FD98-4433-BD09-072626EF24EF}" type="pres">
      <dgm:prSet presAssocID="{19D7CC75-B6E9-4613-959A-EA4C5C26D96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42D34DC-627D-4E9F-B9CB-E08A7C3A7C13}" type="pres">
      <dgm:prSet presAssocID="{FD8258D1-965D-4B7E-B31B-86841A0107D6}" presName="spacer" presStyleCnt="0"/>
      <dgm:spPr/>
    </dgm:pt>
    <dgm:pt modelId="{B1493D42-24B7-4535-B9A4-68611A700AC9}" type="pres">
      <dgm:prSet presAssocID="{4582209B-E493-49EA-955C-7FA72972939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623E2BA-C7B6-42A9-8447-CAE8B16CAB72}" type="pres">
      <dgm:prSet presAssocID="{37FC207E-EEF8-462D-91CD-861815495F59}" presName="spacer" presStyleCnt="0"/>
      <dgm:spPr/>
    </dgm:pt>
    <dgm:pt modelId="{0062F641-BB64-40CD-83C7-E03B3AEA0E0B}" type="pres">
      <dgm:prSet presAssocID="{EE2B705A-EFD4-4313-9B8E-629BC78FCBD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0F05D20E-F5E8-4DB4-980B-1A915E2F5C4A}" srcId="{1E8B51D9-0379-4724-B92C-A2CC9D69228B}" destId="{BAEE916B-9EBB-44F0-9306-AEA2BF2437D2}" srcOrd="0" destOrd="0" parTransId="{E9C029EA-B158-4189-B9D6-925BC59B3C2B}" sibTransId="{DFCBFA53-B501-4F2B-914E-EF6EEF6E417D}"/>
    <dgm:cxn modelId="{324E2C16-2545-489A-871A-0BA31E1CEE82}" type="presOf" srcId="{C9608C4B-CF53-479C-A566-096605B3A125}" destId="{221E1C87-5329-48D9-BF4A-5D146ABCE8AE}" srcOrd="0" destOrd="0" presId="urn:microsoft.com/office/officeart/2005/8/layout/vList2"/>
    <dgm:cxn modelId="{A757F03F-475B-49E6-9619-F7003DF7A596}" srcId="{1E8B51D9-0379-4724-B92C-A2CC9D69228B}" destId="{19D7CC75-B6E9-4613-959A-EA4C5C26D960}" srcOrd="2" destOrd="0" parTransId="{BCAB85DE-8C0B-4943-8CE7-B00080762090}" sibTransId="{FD8258D1-965D-4B7E-B31B-86841A0107D6}"/>
    <dgm:cxn modelId="{837F5446-6FE2-4978-B2B0-4E48369968CE}" type="presOf" srcId="{1E8B51D9-0379-4724-B92C-A2CC9D69228B}" destId="{6FC9072D-E7B0-47C9-BB59-265D81C28BDC}" srcOrd="0" destOrd="0" presId="urn:microsoft.com/office/officeart/2005/8/layout/vList2"/>
    <dgm:cxn modelId="{EBC3AC56-47BC-4068-8714-6A7E2E994057}" srcId="{1E8B51D9-0379-4724-B92C-A2CC9D69228B}" destId="{C9608C4B-CF53-479C-A566-096605B3A125}" srcOrd="1" destOrd="0" parTransId="{A3860DAB-6687-4D28-8FEB-3DE642171D17}" sibTransId="{81B4D8C2-38F4-4679-BA96-B7AF5DDE856C}"/>
    <dgm:cxn modelId="{9E8DF3B5-B617-4ED2-8220-DE409F4AEBF8}" type="presOf" srcId="{4582209B-E493-49EA-955C-7FA729729398}" destId="{B1493D42-24B7-4535-B9A4-68611A700AC9}" srcOrd="0" destOrd="0" presId="urn:microsoft.com/office/officeart/2005/8/layout/vList2"/>
    <dgm:cxn modelId="{4F6BD2C7-BEF9-4BF8-98AB-BC9BD5BD8735}" type="presOf" srcId="{BAEE916B-9EBB-44F0-9306-AEA2BF2437D2}" destId="{62B10E8D-0E77-438A-A795-60A43202707C}" srcOrd="0" destOrd="0" presId="urn:microsoft.com/office/officeart/2005/8/layout/vList2"/>
    <dgm:cxn modelId="{707F6CCA-366D-4A1C-8882-58348D5F8791}" srcId="{1E8B51D9-0379-4724-B92C-A2CC9D69228B}" destId="{EE2B705A-EFD4-4313-9B8E-629BC78FCBDE}" srcOrd="4" destOrd="0" parTransId="{FAE16FCD-F739-4399-AA62-9DF6517D8E88}" sibTransId="{3B6CEDA8-9173-408A-91C9-66D6C5AE2FEB}"/>
    <dgm:cxn modelId="{BE0860D6-187E-4425-8BC7-570669F1AC48}" type="presOf" srcId="{19D7CC75-B6E9-4613-959A-EA4C5C26D960}" destId="{BE0A7ED7-FD98-4433-BD09-072626EF24EF}" srcOrd="0" destOrd="0" presId="urn:microsoft.com/office/officeart/2005/8/layout/vList2"/>
    <dgm:cxn modelId="{44E931D9-FF29-4C86-B20D-FBE4F7B9BC86}" srcId="{1E8B51D9-0379-4724-B92C-A2CC9D69228B}" destId="{4582209B-E493-49EA-955C-7FA729729398}" srcOrd="3" destOrd="0" parTransId="{77A318E2-3F18-4759-AD11-6BCDC0353CCB}" sibTransId="{37FC207E-EEF8-462D-91CD-861815495F59}"/>
    <dgm:cxn modelId="{97F4B6F0-7E85-42E1-A5FF-D188EE6045C3}" type="presOf" srcId="{EE2B705A-EFD4-4313-9B8E-629BC78FCBDE}" destId="{0062F641-BB64-40CD-83C7-E03B3AEA0E0B}" srcOrd="0" destOrd="0" presId="urn:microsoft.com/office/officeart/2005/8/layout/vList2"/>
    <dgm:cxn modelId="{9E94D08F-45BC-4D2F-A093-B1FB5C5B6E16}" type="presParOf" srcId="{6FC9072D-E7B0-47C9-BB59-265D81C28BDC}" destId="{62B10E8D-0E77-438A-A795-60A43202707C}" srcOrd="0" destOrd="0" presId="urn:microsoft.com/office/officeart/2005/8/layout/vList2"/>
    <dgm:cxn modelId="{74108202-5D60-4E8B-8CF6-22F04E1311D2}" type="presParOf" srcId="{6FC9072D-E7B0-47C9-BB59-265D81C28BDC}" destId="{E1DCB71B-A93B-4F0D-92FC-618FEB8D86B4}" srcOrd="1" destOrd="0" presId="urn:microsoft.com/office/officeart/2005/8/layout/vList2"/>
    <dgm:cxn modelId="{A524A8EC-D5E9-4272-9D88-B359BC11B118}" type="presParOf" srcId="{6FC9072D-E7B0-47C9-BB59-265D81C28BDC}" destId="{221E1C87-5329-48D9-BF4A-5D146ABCE8AE}" srcOrd="2" destOrd="0" presId="urn:microsoft.com/office/officeart/2005/8/layout/vList2"/>
    <dgm:cxn modelId="{6D6BCC08-1E14-4D9D-A4E9-B2640F40D4C4}" type="presParOf" srcId="{6FC9072D-E7B0-47C9-BB59-265D81C28BDC}" destId="{3445907B-C183-4E9F-8FF7-4EA06EBDEDCC}" srcOrd="3" destOrd="0" presId="urn:microsoft.com/office/officeart/2005/8/layout/vList2"/>
    <dgm:cxn modelId="{664EE531-2C3B-4BCF-A1E2-ED7FB93623A2}" type="presParOf" srcId="{6FC9072D-E7B0-47C9-BB59-265D81C28BDC}" destId="{BE0A7ED7-FD98-4433-BD09-072626EF24EF}" srcOrd="4" destOrd="0" presId="urn:microsoft.com/office/officeart/2005/8/layout/vList2"/>
    <dgm:cxn modelId="{A1134098-C0AC-4C1E-B26B-8A8A8064E142}" type="presParOf" srcId="{6FC9072D-E7B0-47C9-BB59-265D81C28BDC}" destId="{442D34DC-627D-4E9F-B9CB-E08A7C3A7C13}" srcOrd="5" destOrd="0" presId="urn:microsoft.com/office/officeart/2005/8/layout/vList2"/>
    <dgm:cxn modelId="{E2C960E8-9417-420A-A554-64DA951C2EE5}" type="presParOf" srcId="{6FC9072D-E7B0-47C9-BB59-265D81C28BDC}" destId="{B1493D42-24B7-4535-B9A4-68611A700AC9}" srcOrd="6" destOrd="0" presId="urn:microsoft.com/office/officeart/2005/8/layout/vList2"/>
    <dgm:cxn modelId="{7927425B-E3F5-4D16-8FDC-916925528909}" type="presParOf" srcId="{6FC9072D-E7B0-47C9-BB59-265D81C28BDC}" destId="{1623E2BA-C7B6-42A9-8447-CAE8B16CAB72}" srcOrd="7" destOrd="0" presId="urn:microsoft.com/office/officeart/2005/8/layout/vList2"/>
    <dgm:cxn modelId="{1A543B21-1566-4695-A4ED-38FD515C2FB2}" type="presParOf" srcId="{6FC9072D-E7B0-47C9-BB59-265D81C28BDC}" destId="{0062F641-BB64-40CD-83C7-E03B3AEA0E0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10E8D-0E77-438A-A795-60A43202707C}">
      <dsp:nvSpPr>
        <dsp:cNvPr id="0" name=""/>
        <dsp:cNvSpPr/>
      </dsp:nvSpPr>
      <dsp:spPr>
        <a:xfrm>
          <a:off x="0" y="18629"/>
          <a:ext cx="5687568" cy="9165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200" kern="1200"/>
            <a:t>New Chair</a:t>
          </a:r>
          <a:endParaRPr lang="en-US" sz="2200" kern="1200"/>
        </a:p>
      </dsp:txBody>
      <dsp:txXfrm>
        <a:off x="44744" y="63373"/>
        <a:ext cx="5598080" cy="827097"/>
      </dsp:txXfrm>
    </dsp:sp>
    <dsp:sp modelId="{221E1C87-5329-48D9-BF4A-5D146ABCE8AE}">
      <dsp:nvSpPr>
        <dsp:cNvPr id="0" name=""/>
        <dsp:cNvSpPr/>
      </dsp:nvSpPr>
      <dsp:spPr>
        <a:xfrm>
          <a:off x="0" y="998574"/>
          <a:ext cx="5687568" cy="916585"/>
        </a:xfrm>
        <a:prstGeom prst="roundRect">
          <a:avLst/>
        </a:prstGeom>
        <a:solidFill>
          <a:schemeClr val="accent2">
            <a:hueOff val="-380283"/>
            <a:satOff val="-40"/>
            <a:lumOff val="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200" kern="1200" dirty="0" err="1"/>
            <a:t>Presentation</a:t>
          </a:r>
          <a:r>
            <a:rPr lang="fr-BE" sz="2200" kern="1200" dirty="0"/>
            <a:t> of RED and ETD </a:t>
          </a:r>
          <a:r>
            <a:rPr lang="fr-BE" sz="2200" kern="1200" dirty="0" err="1"/>
            <a:t>Proposals</a:t>
          </a:r>
          <a:r>
            <a:rPr lang="fr-BE" sz="2200" kern="1200" dirty="0"/>
            <a:t> (Geert, T&amp;E)</a:t>
          </a:r>
          <a:endParaRPr lang="en-US" sz="2200" kern="1200" dirty="0"/>
        </a:p>
      </dsp:txBody>
      <dsp:txXfrm>
        <a:off x="44744" y="1043318"/>
        <a:ext cx="5598080" cy="827097"/>
      </dsp:txXfrm>
    </dsp:sp>
    <dsp:sp modelId="{BE0A7ED7-FD98-4433-BD09-072626EF24EF}">
      <dsp:nvSpPr>
        <dsp:cNvPr id="0" name=""/>
        <dsp:cNvSpPr/>
      </dsp:nvSpPr>
      <dsp:spPr>
        <a:xfrm>
          <a:off x="0" y="1978519"/>
          <a:ext cx="5687568" cy="916585"/>
        </a:xfrm>
        <a:prstGeom prst="roundRect">
          <a:avLst/>
        </a:prstGeom>
        <a:solidFill>
          <a:schemeClr val="accent2">
            <a:hueOff val="-760567"/>
            <a:satOff val="-81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Renewable energy directive</a:t>
          </a:r>
        </a:p>
      </dsp:txBody>
      <dsp:txXfrm>
        <a:off x="44744" y="2023263"/>
        <a:ext cx="5598080" cy="827097"/>
      </dsp:txXfrm>
    </dsp:sp>
    <dsp:sp modelId="{B1493D42-24B7-4535-B9A4-68611A700AC9}">
      <dsp:nvSpPr>
        <dsp:cNvPr id="0" name=""/>
        <dsp:cNvSpPr/>
      </dsp:nvSpPr>
      <dsp:spPr>
        <a:xfrm>
          <a:off x="0" y="2958465"/>
          <a:ext cx="5687568" cy="916585"/>
        </a:xfrm>
        <a:prstGeom prst="roundRect">
          <a:avLst/>
        </a:prstGeom>
        <a:solidFill>
          <a:schemeClr val="accent2">
            <a:hueOff val="-1140850"/>
            <a:satOff val="-121"/>
            <a:lumOff val="1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Energy taxation directive</a:t>
          </a:r>
        </a:p>
      </dsp:txBody>
      <dsp:txXfrm>
        <a:off x="44744" y="3003209"/>
        <a:ext cx="5598080" cy="827097"/>
      </dsp:txXfrm>
    </dsp:sp>
    <dsp:sp modelId="{0062F641-BB64-40CD-83C7-E03B3AEA0E0B}">
      <dsp:nvSpPr>
        <dsp:cNvPr id="0" name=""/>
        <dsp:cNvSpPr/>
      </dsp:nvSpPr>
      <dsp:spPr>
        <a:xfrm>
          <a:off x="0" y="3938410"/>
          <a:ext cx="5687568" cy="916585"/>
        </a:xfrm>
        <a:prstGeom prst="roundRect">
          <a:avLst/>
        </a:prstGeom>
        <a:solidFill>
          <a:schemeClr val="accent2">
            <a:hueOff val="-1521133"/>
            <a:satOff val="-162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In-vehicle generated data (Diego, ECI)</a:t>
          </a:r>
        </a:p>
      </dsp:txBody>
      <dsp:txXfrm>
        <a:off x="44744" y="3983154"/>
        <a:ext cx="5598080" cy="8270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4819-1305-46C6-B0D5-4B58EACD9DB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0CA1-C9D2-43BA-AE2D-F6612FCF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3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4819-1305-46C6-B0D5-4B58EACD9DB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0CA1-C9D2-43BA-AE2D-F6612FCF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77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4819-1305-46C6-B0D5-4B58EACD9DB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0CA1-C9D2-43BA-AE2D-F6612FCF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0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4819-1305-46C6-B0D5-4B58EACD9DB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0CA1-C9D2-43BA-AE2D-F6612FCF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8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4819-1305-46C6-B0D5-4B58EACD9DB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0CA1-C9D2-43BA-AE2D-F6612FCF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8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4819-1305-46C6-B0D5-4B58EACD9DB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0CA1-C9D2-43BA-AE2D-F6612FCF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59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4819-1305-46C6-B0D5-4B58EACD9DB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0CA1-C9D2-43BA-AE2D-F6612FCFAF6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24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4819-1305-46C6-B0D5-4B58EACD9DB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0CA1-C9D2-43BA-AE2D-F6612FCF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2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4819-1305-46C6-B0D5-4B58EACD9DB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0CA1-C9D2-43BA-AE2D-F6612FCF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3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4819-1305-46C6-B0D5-4B58EACD9DB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0CA1-C9D2-43BA-AE2D-F6612FCF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2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4819-1305-46C6-B0D5-4B58EACD9DB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0CA1-C9D2-43BA-AE2D-F6612FCF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07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0B3F4819-1305-46C6-B0D5-4B58EACD9DB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949E0CA1-C9D2-43BA-AE2D-F6612FCF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info/law/better-regulation/have-your-say/initiatives/13180-Type-approval-of-motor-vehicles-regarding-access-to-in-vehicle-generated-data_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59968-30C0-4CA0-B9E9-25A7C756F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934073"/>
          </a:xfrm>
        </p:spPr>
        <p:txBody>
          <a:bodyPr/>
          <a:lstStyle/>
          <a:p>
            <a:r>
              <a:rPr lang="fr-BE" dirty="0"/>
              <a:t>WG ENERGY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E5D759-B081-4138-B985-FF9A3C633F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35200"/>
            <a:ext cx="9144000" cy="3906982"/>
          </a:xfrm>
        </p:spPr>
        <p:txBody>
          <a:bodyPr>
            <a:normAutofit/>
          </a:bodyPr>
          <a:lstStyle/>
          <a:p>
            <a:r>
              <a:rPr lang="fr-BE" dirty="0"/>
              <a:t>16/09/2021</a:t>
            </a:r>
          </a:p>
          <a:p>
            <a:endParaRPr lang="fr-B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90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F2633-3B3C-4E7B-A7CD-6256444C3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>
            <a:normAutofit/>
          </a:bodyPr>
          <a:lstStyle/>
          <a:p>
            <a:r>
              <a:rPr lang="fr-BE" dirty="0"/>
              <a:t>AGENDA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A972628-D427-4290-B5EE-9DF98B96A8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EC676248-9872-4C2D-969E-1EEC980E49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863780"/>
              </p:ext>
            </p:extLst>
          </p:nvPr>
        </p:nvGraphicFramePr>
        <p:xfrm>
          <a:off x="5650992" y="987425"/>
          <a:ext cx="5687568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1860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F3EB855-0F68-49B4-83C3-D58ADADEF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3786" y="1576554"/>
            <a:ext cx="3190701" cy="823912"/>
          </a:xfrm>
        </p:spPr>
        <p:txBody>
          <a:bodyPr/>
          <a:lstStyle/>
          <a:p>
            <a:r>
              <a:rPr lang="fr-BE" dirty="0" err="1"/>
              <a:t>Coherence</a:t>
            </a:r>
            <a:r>
              <a:rPr lang="fr-BE" dirty="0"/>
              <a:t> </a:t>
            </a:r>
            <a:r>
              <a:rPr lang="fr-BE" dirty="0" err="1"/>
              <a:t>with</a:t>
            </a:r>
            <a:r>
              <a:rPr lang="fr-BE" dirty="0"/>
              <a:t> AFIR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0CE86-2422-4B57-93DF-4BB58BE39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3786" y="2522399"/>
            <a:ext cx="3311236" cy="3104856"/>
          </a:xfrm>
        </p:spPr>
        <p:txBody>
          <a:bodyPr/>
          <a:lstStyle/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</a:rPr>
              <a:t>S</a:t>
            </a:r>
            <a:r>
              <a:rPr lang="en-US" sz="1800" dirty="0">
                <a:effectLst/>
                <a:latin typeface="Calibri" panose="020F0502020204030204" pitchFamily="34" charset="0"/>
              </a:rPr>
              <a:t>upport the alignment of definitions and provisions between RED and AFIR on smart (re)charging, should be maintained during the negotiation phase.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373A95-764C-4793-88DB-CF491D533B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368337" y="2522399"/>
            <a:ext cx="3311236" cy="3104857"/>
          </a:xfrm>
        </p:spPr>
        <p:txBody>
          <a:bodyPr/>
          <a:lstStyle/>
          <a:p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N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eed to disclose info on the share of RES/GHG content on the electricity supplied to third parties in art 20a, useful for prosumer business models. </a:t>
            </a: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info should be shared in an interoperable manner.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E93F934-F35C-4A60-AC84-4A3BF2F21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17452"/>
            <a:ext cx="10241280" cy="1234440"/>
          </a:xfrm>
        </p:spPr>
        <p:txBody>
          <a:bodyPr/>
          <a:lstStyle/>
          <a:p>
            <a:r>
              <a:rPr lang="fr-BE" dirty="0"/>
              <a:t>Renewable Energy Directive</a:t>
            </a:r>
            <a:endParaRPr lang="en-US" dirty="0"/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C58C1EB0-2454-4EE3-AE12-0FEDD4D30612}"/>
              </a:ext>
            </a:extLst>
          </p:cNvPr>
          <p:cNvSpPr txBox="1">
            <a:spLocks/>
          </p:cNvSpPr>
          <p:nvPr/>
        </p:nvSpPr>
        <p:spPr>
          <a:xfrm>
            <a:off x="4031324" y="1576554"/>
            <a:ext cx="4110645" cy="823912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dirty="0"/>
              <a:t>Clarifications on </a:t>
            </a:r>
            <a:r>
              <a:rPr lang="fr-BE" dirty="0" err="1"/>
              <a:t>role</a:t>
            </a:r>
            <a:r>
              <a:rPr lang="fr-BE" dirty="0"/>
              <a:t> of </a:t>
            </a:r>
            <a:r>
              <a:rPr lang="fr-BE" dirty="0" err="1"/>
              <a:t>SOs</a:t>
            </a:r>
            <a:endParaRPr lang="en-US" dirty="0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CC9164A3-93F7-4FF1-B7EF-57F0E9FC5DF4}"/>
              </a:ext>
            </a:extLst>
          </p:cNvPr>
          <p:cNvSpPr txBox="1">
            <a:spLocks/>
          </p:cNvSpPr>
          <p:nvPr/>
        </p:nvSpPr>
        <p:spPr>
          <a:xfrm>
            <a:off x="8698806" y="1576554"/>
            <a:ext cx="3311237" cy="823912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dirty="0"/>
              <a:t>New </a:t>
            </a:r>
            <a:r>
              <a:rPr lang="fr-BE" dirty="0" err="1"/>
              <a:t>crediting</a:t>
            </a:r>
            <a:r>
              <a:rPr lang="fr-BE" dirty="0"/>
              <a:t> system</a:t>
            </a:r>
            <a:endParaRPr lang="en-US" dirty="0"/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7933CD86-3AA5-457B-B82E-C47207E81E23}"/>
              </a:ext>
            </a:extLst>
          </p:cNvPr>
          <p:cNvSpPr txBox="1">
            <a:spLocks/>
          </p:cNvSpPr>
          <p:nvPr/>
        </p:nvSpPr>
        <p:spPr>
          <a:xfrm>
            <a:off x="8698806" y="2522399"/>
            <a:ext cx="3311236" cy="310485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>
                <a:latin typeface="Calibri" panose="020F0502020204030204" pitchFamily="34" charset="0"/>
              </a:rPr>
              <a:t>S</a:t>
            </a:r>
            <a:r>
              <a:rPr lang="en-GB" sz="1800" dirty="0">
                <a:effectLst/>
                <a:latin typeface="Calibri" panose="020F0502020204030204" pitchFamily="34" charset="0"/>
              </a:rPr>
              <a:t>pecific definition of ‘economic operators’ supplying renewable electricity (Art 25.2)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</a:rPr>
              <a:t>Unclear whether this would apply to CPOs or electricity suppliers, creating different incentive scheme as the case may be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Graphic 12" descr="Electric Tower with solid fill">
            <a:extLst>
              <a:ext uri="{FF2B5EF4-FFF2-40B4-BE49-F238E27FC236}">
                <a16:creationId xmlns:a16="http://schemas.microsoft.com/office/drawing/2014/main" id="{A266F90B-64F2-451C-A1E5-0E8F1B790D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41607" y="5365656"/>
            <a:ext cx="767066" cy="767066"/>
          </a:xfrm>
          <a:prstGeom prst="rect">
            <a:avLst/>
          </a:prstGeom>
        </p:spPr>
      </p:pic>
      <p:pic>
        <p:nvPicPr>
          <p:cNvPr id="15" name="Graphic 14" descr="Electric car with solid fill">
            <a:extLst>
              <a:ext uri="{FF2B5EF4-FFF2-40B4-BE49-F238E27FC236}">
                <a16:creationId xmlns:a16="http://schemas.microsoft.com/office/drawing/2014/main" id="{F81F1B14-6F93-4B7C-8AE3-68A65A5E49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23819" y="5281446"/>
            <a:ext cx="914400" cy="914400"/>
          </a:xfrm>
          <a:prstGeom prst="rect">
            <a:avLst/>
          </a:prstGeom>
        </p:spPr>
      </p:pic>
      <p:pic>
        <p:nvPicPr>
          <p:cNvPr id="17" name="Graphic 16" descr="Upward trend with solid fill">
            <a:extLst>
              <a:ext uri="{FF2B5EF4-FFF2-40B4-BE49-F238E27FC236}">
                <a16:creationId xmlns:a16="http://schemas.microsoft.com/office/drawing/2014/main" id="{FFA4D940-CF0A-424C-82DD-7513636986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090727" y="5375671"/>
            <a:ext cx="767066" cy="767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683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E493702-7FDB-45CE-B345-9672568AF6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Scope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7F5DA-DB99-442E-8629-130B382AC9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dirty="0">
                <a:latin typeface="Calibri" panose="020F0502020204030204" pitchFamily="34" charset="0"/>
              </a:rPr>
              <a:t>N</a:t>
            </a:r>
            <a:r>
              <a:rPr lang="en-US" sz="1800" dirty="0">
                <a:effectLst/>
                <a:latin typeface="Calibri" panose="020F0502020204030204" pitchFamily="34" charset="0"/>
              </a:rPr>
              <a:t>eed to clarify possible exemption for renewables in public transport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4E84D3-C242-486C-AC1C-D836AB6A1D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06941F-C235-4EBA-8AD8-71D28B7EC14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E02B7AE-59DD-46F8-B7F4-6BD1A7EF5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Energy Taxation Directive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679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0EF652A-0FFC-4E7F-825F-328ECA27E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IN-</a:t>
            </a:r>
            <a:r>
              <a:rPr lang="fr-BE" dirty="0" err="1"/>
              <a:t>vehicle</a:t>
            </a:r>
            <a:r>
              <a:rPr lang="fr-BE" dirty="0"/>
              <a:t> </a:t>
            </a:r>
            <a:r>
              <a:rPr lang="fr-BE" dirty="0" err="1"/>
              <a:t>generated</a:t>
            </a:r>
            <a:r>
              <a:rPr lang="fr-BE" dirty="0"/>
              <a:t> data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F06B610-E758-47C6-9C75-F27F33672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76944"/>
            <a:ext cx="10241280" cy="3494671"/>
          </a:xfrm>
        </p:spPr>
        <p:txBody>
          <a:bodyPr/>
          <a:lstStyle/>
          <a:p>
            <a:r>
              <a:rPr lang="en-GB" sz="1800" dirty="0">
                <a:effectLst/>
                <a:latin typeface="Calibri" panose="020F0502020204030204" pitchFamily="34" charset="0"/>
                <a:hlinkClick r:id="rId2"/>
              </a:rPr>
              <a:t>In-vehicle generated data – EU rules for services based on access to car data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32423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AnalogousFromLightSeedLeftStep">
      <a:dk1>
        <a:srgbClr val="000000"/>
      </a:dk1>
      <a:lt1>
        <a:srgbClr val="FFFFFF"/>
      </a:lt1>
      <a:dk2>
        <a:srgbClr val="223B2F"/>
      </a:dk2>
      <a:lt2>
        <a:srgbClr val="E7E8E2"/>
      </a:lt2>
      <a:accent1>
        <a:srgbClr val="A096C6"/>
      </a:accent1>
      <a:accent2>
        <a:srgbClr val="7F8CBA"/>
      </a:accent2>
      <a:accent3>
        <a:srgbClr val="85A9BD"/>
      </a:accent3>
      <a:accent4>
        <a:srgbClr val="77AFAC"/>
      </a:accent4>
      <a:accent5>
        <a:srgbClr val="83AD99"/>
      </a:accent5>
      <a:accent6>
        <a:srgbClr val="78B07E"/>
      </a:accent6>
      <a:hlink>
        <a:srgbClr val="7D8852"/>
      </a:hlink>
      <a:folHlink>
        <a:srgbClr val="7F7F7F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BEB5EDD0-AC83-4EA3-8623-27F0A024E1E1}" vid="{C3F28CED-F897-4B00-A968-748CACDDC4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0</TotalTime>
  <Words>177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Gill Sans Nova</vt:lpstr>
      <vt:lpstr>Theme2</vt:lpstr>
      <vt:lpstr>WG ENERGY</vt:lpstr>
      <vt:lpstr>AGENDA</vt:lpstr>
      <vt:lpstr>Renewable Energy Directive</vt:lpstr>
      <vt:lpstr>Energy Taxation Directive</vt:lpstr>
      <vt:lpstr>IN-vehicle generated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 ENERGY</dc:title>
  <dc:creator>Théo Fievet</dc:creator>
  <cp:lastModifiedBy>Théo Fievet</cp:lastModifiedBy>
  <cp:revision>2</cp:revision>
  <dcterms:created xsi:type="dcterms:W3CDTF">2021-09-06T11:36:45Z</dcterms:created>
  <dcterms:modified xsi:type="dcterms:W3CDTF">2021-09-07T06:27:07Z</dcterms:modified>
</cp:coreProperties>
</file>